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05" r:id="rId3"/>
    <p:sldId id="304" r:id="rId4"/>
    <p:sldId id="279" r:id="rId5"/>
    <p:sldId id="276" r:id="rId6"/>
    <p:sldId id="280" r:id="rId7"/>
    <p:sldId id="281" r:id="rId8"/>
    <p:sldId id="282" r:id="rId9"/>
    <p:sldId id="293" r:id="rId10"/>
    <p:sldId id="283" r:id="rId11"/>
    <p:sldId id="284" r:id="rId12"/>
    <p:sldId id="285" r:id="rId13"/>
    <p:sldId id="277" r:id="rId14"/>
    <p:sldId id="257" r:id="rId15"/>
    <p:sldId id="324" r:id="rId16"/>
    <p:sldId id="299" r:id="rId17"/>
    <p:sldId id="306" r:id="rId18"/>
    <p:sldId id="286" r:id="rId19"/>
    <p:sldId id="307" r:id="rId20"/>
    <p:sldId id="268" r:id="rId21"/>
    <p:sldId id="308" r:id="rId22"/>
    <p:sldId id="261" r:id="rId23"/>
    <p:sldId id="266" r:id="rId24"/>
    <p:sldId id="309" r:id="rId25"/>
    <p:sldId id="262" r:id="rId26"/>
    <p:sldId id="258" r:id="rId27"/>
    <p:sldId id="263" r:id="rId28"/>
    <p:sldId id="278" r:id="rId29"/>
    <p:sldId id="310" r:id="rId30"/>
    <p:sldId id="295" r:id="rId31"/>
    <p:sldId id="296" r:id="rId32"/>
    <p:sldId id="300" r:id="rId33"/>
    <p:sldId id="311" r:id="rId34"/>
    <p:sldId id="271" r:id="rId35"/>
    <p:sldId id="270" r:id="rId36"/>
    <p:sldId id="334" r:id="rId37"/>
    <p:sldId id="312" r:id="rId38"/>
    <p:sldId id="313" r:id="rId39"/>
    <p:sldId id="288" r:id="rId40"/>
    <p:sldId id="314" r:id="rId41"/>
    <p:sldId id="315" r:id="rId42"/>
    <p:sldId id="316" r:id="rId43"/>
    <p:sldId id="298" r:id="rId44"/>
    <p:sldId id="294" r:id="rId45"/>
    <p:sldId id="317" r:id="rId46"/>
    <p:sldId id="318" r:id="rId47"/>
    <p:sldId id="319" r:id="rId48"/>
    <p:sldId id="320" r:id="rId49"/>
    <p:sldId id="321" r:id="rId50"/>
    <p:sldId id="330" r:id="rId51"/>
    <p:sldId id="322" r:id="rId52"/>
    <p:sldId id="323" r:id="rId53"/>
    <p:sldId id="325" r:id="rId54"/>
    <p:sldId id="326" r:id="rId55"/>
    <p:sldId id="327" r:id="rId56"/>
    <p:sldId id="328" r:id="rId57"/>
    <p:sldId id="303" r:id="rId58"/>
    <p:sldId id="329" r:id="rId59"/>
    <p:sldId id="331" r:id="rId60"/>
    <p:sldId id="332" r:id="rId61"/>
    <p:sldId id="333" r:id="rId62"/>
    <p:sldId id="302" r:id="rId6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182" autoAdjust="0"/>
    <p:restoredTop sz="94189" autoAdjust="0"/>
  </p:normalViewPr>
  <p:slideViewPr>
    <p:cSldViewPr snapToGrid="0">
      <p:cViewPr varScale="1">
        <p:scale>
          <a:sx n="69" d="100"/>
          <a:sy n="69" d="100"/>
        </p:scale>
        <p:origin x="66" y="9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8C3AF92-94F3-492A-8A66-7A2745861586}" type="doc">
      <dgm:prSet loTypeId="urn:microsoft.com/office/officeart/2005/8/layout/vList2" loCatId="list" qsTypeId="urn:microsoft.com/office/officeart/2005/8/quickstyle/simple4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DB7D0666-933E-44D8-BB63-D00CC0181F10}">
      <dgm:prSet/>
      <dgm:spPr/>
      <dgm:t>
        <a:bodyPr/>
        <a:lstStyle/>
        <a:p>
          <a:r>
            <a:rPr lang="en-US"/>
            <a:t>Portability- Easily Transported</a:t>
          </a:r>
        </a:p>
      </dgm:t>
    </dgm:pt>
    <dgm:pt modelId="{81B03FEE-1156-4775-A6EB-D2CE88D3A1D2}" type="parTrans" cxnId="{D3D6FDEF-61C0-4B6A-A00A-A66FAEE96A6A}">
      <dgm:prSet/>
      <dgm:spPr/>
      <dgm:t>
        <a:bodyPr/>
        <a:lstStyle/>
        <a:p>
          <a:endParaRPr lang="en-US"/>
        </a:p>
      </dgm:t>
    </dgm:pt>
    <dgm:pt modelId="{D3264EBB-4BE3-4EC4-81A9-DBB36CABD6CD}" type="sibTrans" cxnId="{D3D6FDEF-61C0-4B6A-A00A-A66FAEE96A6A}">
      <dgm:prSet/>
      <dgm:spPr/>
      <dgm:t>
        <a:bodyPr/>
        <a:lstStyle/>
        <a:p>
          <a:endParaRPr lang="en-US"/>
        </a:p>
      </dgm:t>
    </dgm:pt>
    <dgm:pt modelId="{1B9034EB-EF9D-4BA0-93EB-70D0167C8927}">
      <dgm:prSet/>
      <dgm:spPr/>
      <dgm:t>
        <a:bodyPr/>
        <a:lstStyle/>
        <a:p>
          <a:r>
            <a:rPr lang="en-US"/>
            <a:t>Durability - Lasts When Handled</a:t>
          </a:r>
        </a:p>
      </dgm:t>
    </dgm:pt>
    <dgm:pt modelId="{4B6774F0-C9EB-40FD-823D-80A923F604EC}" type="parTrans" cxnId="{699B20E3-3530-42A8-A830-0957F47E883F}">
      <dgm:prSet/>
      <dgm:spPr/>
      <dgm:t>
        <a:bodyPr/>
        <a:lstStyle/>
        <a:p>
          <a:endParaRPr lang="en-US"/>
        </a:p>
      </dgm:t>
    </dgm:pt>
    <dgm:pt modelId="{D3B3E672-E18F-4633-839E-1399D991C6CD}" type="sibTrans" cxnId="{699B20E3-3530-42A8-A830-0957F47E883F}">
      <dgm:prSet/>
      <dgm:spPr/>
      <dgm:t>
        <a:bodyPr/>
        <a:lstStyle/>
        <a:p>
          <a:endParaRPr lang="en-US"/>
        </a:p>
      </dgm:t>
    </dgm:pt>
    <dgm:pt modelId="{FFC85AC4-3D84-4B00-8CB0-B382327A78AD}">
      <dgm:prSet/>
      <dgm:spPr/>
      <dgm:t>
        <a:bodyPr/>
        <a:lstStyle/>
        <a:p>
          <a:r>
            <a:rPr lang="en-US"/>
            <a:t>Divisibility – Divisible Into Smaller Units</a:t>
          </a:r>
        </a:p>
      </dgm:t>
    </dgm:pt>
    <dgm:pt modelId="{1CB7F9AE-F810-43E5-A51F-9C931A98708C}" type="parTrans" cxnId="{03C5008A-01D9-402D-A023-E8EC9794FA6A}">
      <dgm:prSet/>
      <dgm:spPr/>
      <dgm:t>
        <a:bodyPr/>
        <a:lstStyle/>
        <a:p>
          <a:endParaRPr lang="en-US"/>
        </a:p>
      </dgm:t>
    </dgm:pt>
    <dgm:pt modelId="{C7B82846-7B86-4C6B-B203-632DE3DC4A51}" type="sibTrans" cxnId="{03C5008A-01D9-402D-A023-E8EC9794FA6A}">
      <dgm:prSet/>
      <dgm:spPr/>
      <dgm:t>
        <a:bodyPr/>
        <a:lstStyle/>
        <a:p>
          <a:endParaRPr lang="en-US"/>
        </a:p>
      </dgm:t>
    </dgm:pt>
    <dgm:pt modelId="{D397AF90-96AD-4DDB-92C1-056B5E1A07BA}">
      <dgm:prSet/>
      <dgm:spPr/>
      <dgm:t>
        <a:bodyPr/>
        <a:lstStyle/>
        <a:p>
          <a:r>
            <a:rPr lang="en-US"/>
            <a:t>Scarcity – Supply Is Limited</a:t>
          </a:r>
        </a:p>
      </dgm:t>
    </dgm:pt>
    <dgm:pt modelId="{ACDE94A6-F4A8-4421-8257-28CE9D0C95BA}" type="parTrans" cxnId="{2FC816E5-D265-483C-8E86-CA553A7487B8}">
      <dgm:prSet/>
      <dgm:spPr/>
      <dgm:t>
        <a:bodyPr/>
        <a:lstStyle/>
        <a:p>
          <a:endParaRPr lang="en-US"/>
        </a:p>
      </dgm:t>
    </dgm:pt>
    <dgm:pt modelId="{DCE48842-C288-44E1-B985-D8C9DC74F660}" type="sibTrans" cxnId="{2FC816E5-D265-483C-8E86-CA553A7487B8}">
      <dgm:prSet/>
      <dgm:spPr/>
      <dgm:t>
        <a:bodyPr/>
        <a:lstStyle/>
        <a:p>
          <a:endParaRPr lang="en-US"/>
        </a:p>
      </dgm:t>
    </dgm:pt>
    <dgm:pt modelId="{C9C3177A-B39E-4C39-817F-7FDEED57C85D}" type="pres">
      <dgm:prSet presAssocID="{28C3AF92-94F3-492A-8A66-7A2745861586}" presName="linear" presStyleCnt="0">
        <dgm:presLayoutVars>
          <dgm:animLvl val="lvl"/>
          <dgm:resizeHandles val="exact"/>
        </dgm:presLayoutVars>
      </dgm:prSet>
      <dgm:spPr/>
    </dgm:pt>
    <dgm:pt modelId="{30186234-CABB-4953-B5F0-C94FE866E6CF}" type="pres">
      <dgm:prSet presAssocID="{DB7D0666-933E-44D8-BB63-D00CC0181F10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68F76291-4F6D-4188-829E-D541CD5DD4FF}" type="pres">
      <dgm:prSet presAssocID="{D3264EBB-4BE3-4EC4-81A9-DBB36CABD6CD}" presName="spacer" presStyleCnt="0"/>
      <dgm:spPr/>
    </dgm:pt>
    <dgm:pt modelId="{6B40FAB8-8BE6-41FF-94F8-97DFD6455409}" type="pres">
      <dgm:prSet presAssocID="{1B9034EB-EF9D-4BA0-93EB-70D0167C8927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EF1FF8A1-F610-476D-BC17-ED6329B8572F}" type="pres">
      <dgm:prSet presAssocID="{D3B3E672-E18F-4633-839E-1399D991C6CD}" presName="spacer" presStyleCnt="0"/>
      <dgm:spPr/>
    </dgm:pt>
    <dgm:pt modelId="{CC245915-90C9-47B7-9D71-9D60D7D18A66}" type="pres">
      <dgm:prSet presAssocID="{FFC85AC4-3D84-4B00-8CB0-B382327A78AD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1F0B5BA4-6FA9-4A35-9EF1-7DDC40C07D69}" type="pres">
      <dgm:prSet presAssocID="{C7B82846-7B86-4C6B-B203-632DE3DC4A51}" presName="spacer" presStyleCnt="0"/>
      <dgm:spPr/>
    </dgm:pt>
    <dgm:pt modelId="{7751068E-DDA4-4CBD-A646-63F15543FB50}" type="pres">
      <dgm:prSet presAssocID="{D397AF90-96AD-4DDB-92C1-056B5E1A07BA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1559333F-5D1B-40D6-BEAF-9C75D727DED3}" type="presOf" srcId="{1B9034EB-EF9D-4BA0-93EB-70D0167C8927}" destId="{6B40FAB8-8BE6-41FF-94F8-97DFD6455409}" srcOrd="0" destOrd="0" presId="urn:microsoft.com/office/officeart/2005/8/layout/vList2"/>
    <dgm:cxn modelId="{B0C9B642-52E3-4CB2-ABB8-D8D7B6FE083A}" type="presOf" srcId="{DB7D0666-933E-44D8-BB63-D00CC0181F10}" destId="{30186234-CABB-4953-B5F0-C94FE866E6CF}" srcOrd="0" destOrd="0" presId="urn:microsoft.com/office/officeart/2005/8/layout/vList2"/>
    <dgm:cxn modelId="{443EB981-4C62-4AB7-AD54-336F75CD681E}" type="presOf" srcId="{FFC85AC4-3D84-4B00-8CB0-B382327A78AD}" destId="{CC245915-90C9-47B7-9D71-9D60D7D18A66}" srcOrd="0" destOrd="0" presId="urn:microsoft.com/office/officeart/2005/8/layout/vList2"/>
    <dgm:cxn modelId="{03C5008A-01D9-402D-A023-E8EC9794FA6A}" srcId="{28C3AF92-94F3-492A-8A66-7A2745861586}" destId="{FFC85AC4-3D84-4B00-8CB0-B382327A78AD}" srcOrd="2" destOrd="0" parTransId="{1CB7F9AE-F810-43E5-A51F-9C931A98708C}" sibTransId="{C7B82846-7B86-4C6B-B203-632DE3DC4A51}"/>
    <dgm:cxn modelId="{718C44A3-6DC3-4C8C-89F9-34FDCFD0F7F2}" type="presOf" srcId="{D397AF90-96AD-4DDB-92C1-056B5E1A07BA}" destId="{7751068E-DDA4-4CBD-A646-63F15543FB50}" srcOrd="0" destOrd="0" presId="urn:microsoft.com/office/officeart/2005/8/layout/vList2"/>
    <dgm:cxn modelId="{699B20E3-3530-42A8-A830-0957F47E883F}" srcId="{28C3AF92-94F3-492A-8A66-7A2745861586}" destId="{1B9034EB-EF9D-4BA0-93EB-70D0167C8927}" srcOrd="1" destOrd="0" parTransId="{4B6774F0-C9EB-40FD-823D-80A923F604EC}" sibTransId="{D3B3E672-E18F-4633-839E-1399D991C6CD}"/>
    <dgm:cxn modelId="{2FC816E5-D265-483C-8E86-CA553A7487B8}" srcId="{28C3AF92-94F3-492A-8A66-7A2745861586}" destId="{D397AF90-96AD-4DDB-92C1-056B5E1A07BA}" srcOrd="3" destOrd="0" parTransId="{ACDE94A6-F4A8-4421-8257-28CE9D0C95BA}" sibTransId="{DCE48842-C288-44E1-B985-D8C9DC74F660}"/>
    <dgm:cxn modelId="{D3D6FDEF-61C0-4B6A-A00A-A66FAEE96A6A}" srcId="{28C3AF92-94F3-492A-8A66-7A2745861586}" destId="{DB7D0666-933E-44D8-BB63-D00CC0181F10}" srcOrd="0" destOrd="0" parTransId="{81B03FEE-1156-4775-A6EB-D2CE88D3A1D2}" sibTransId="{D3264EBB-4BE3-4EC4-81A9-DBB36CABD6CD}"/>
    <dgm:cxn modelId="{6FC365F6-AFF0-4412-9C4B-42E28CD67361}" type="presOf" srcId="{28C3AF92-94F3-492A-8A66-7A2745861586}" destId="{C9C3177A-B39E-4C39-817F-7FDEED57C85D}" srcOrd="0" destOrd="0" presId="urn:microsoft.com/office/officeart/2005/8/layout/vList2"/>
    <dgm:cxn modelId="{D9A85F8E-B575-4E7E-B9DB-886D1C6527EA}" type="presParOf" srcId="{C9C3177A-B39E-4C39-817F-7FDEED57C85D}" destId="{30186234-CABB-4953-B5F0-C94FE866E6CF}" srcOrd="0" destOrd="0" presId="urn:microsoft.com/office/officeart/2005/8/layout/vList2"/>
    <dgm:cxn modelId="{01A25A8F-0544-442F-BEA9-020EAC8174D3}" type="presParOf" srcId="{C9C3177A-B39E-4C39-817F-7FDEED57C85D}" destId="{68F76291-4F6D-4188-829E-D541CD5DD4FF}" srcOrd="1" destOrd="0" presId="urn:microsoft.com/office/officeart/2005/8/layout/vList2"/>
    <dgm:cxn modelId="{5C23DEDE-0441-450D-A70D-D685D5A49A6A}" type="presParOf" srcId="{C9C3177A-B39E-4C39-817F-7FDEED57C85D}" destId="{6B40FAB8-8BE6-41FF-94F8-97DFD6455409}" srcOrd="2" destOrd="0" presId="urn:microsoft.com/office/officeart/2005/8/layout/vList2"/>
    <dgm:cxn modelId="{988A167E-513B-4C20-9D53-A22CAA0934E7}" type="presParOf" srcId="{C9C3177A-B39E-4C39-817F-7FDEED57C85D}" destId="{EF1FF8A1-F610-476D-BC17-ED6329B8572F}" srcOrd="3" destOrd="0" presId="urn:microsoft.com/office/officeart/2005/8/layout/vList2"/>
    <dgm:cxn modelId="{09F32106-ABE4-4ECC-87AC-553DE3F2510B}" type="presParOf" srcId="{C9C3177A-B39E-4C39-817F-7FDEED57C85D}" destId="{CC245915-90C9-47B7-9D71-9D60D7D18A66}" srcOrd="4" destOrd="0" presId="urn:microsoft.com/office/officeart/2005/8/layout/vList2"/>
    <dgm:cxn modelId="{1DAD9B3D-9CA5-448D-A5D6-2CE896A3E586}" type="presParOf" srcId="{C9C3177A-B39E-4C39-817F-7FDEED57C85D}" destId="{1F0B5BA4-6FA9-4A35-9EF1-7DDC40C07D69}" srcOrd="5" destOrd="0" presId="urn:microsoft.com/office/officeart/2005/8/layout/vList2"/>
    <dgm:cxn modelId="{300728D6-617B-46AA-8CAF-233272D25802}" type="presParOf" srcId="{C9C3177A-B39E-4C39-817F-7FDEED57C85D}" destId="{7751068E-DDA4-4CBD-A646-63F15543FB50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8C3AF92-94F3-492A-8A66-7A2745861586}" type="doc">
      <dgm:prSet loTypeId="urn:microsoft.com/office/officeart/2005/8/layout/vList2" loCatId="list" qsTypeId="urn:microsoft.com/office/officeart/2005/8/quickstyle/simple4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DB7D0666-933E-44D8-BB63-D00CC0181F10}">
      <dgm:prSet/>
      <dgm:spPr/>
      <dgm:t>
        <a:bodyPr/>
        <a:lstStyle/>
        <a:p>
          <a:r>
            <a:rPr lang="en-US"/>
            <a:t>Portability- Easily Transported</a:t>
          </a:r>
        </a:p>
      </dgm:t>
    </dgm:pt>
    <dgm:pt modelId="{81B03FEE-1156-4775-A6EB-D2CE88D3A1D2}" type="parTrans" cxnId="{D3D6FDEF-61C0-4B6A-A00A-A66FAEE96A6A}">
      <dgm:prSet/>
      <dgm:spPr/>
      <dgm:t>
        <a:bodyPr/>
        <a:lstStyle/>
        <a:p>
          <a:endParaRPr lang="en-US"/>
        </a:p>
      </dgm:t>
    </dgm:pt>
    <dgm:pt modelId="{D3264EBB-4BE3-4EC4-81A9-DBB36CABD6CD}" type="sibTrans" cxnId="{D3D6FDEF-61C0-4B6A-A00A-A66FAEE96A6A}">
      <dgm:prSet/>
      <dgm:spPr/>
      <dgm:t>
        <a:bodyPr/>
        <a:lstStyle/>
        <a:p>
          <a:endParaRPr lang="en-US"/>
        </a:p>
      </dgm:t>
    </dgm:pt>
    <dgm:pt modelId="{1B9034EB-EF9D-4BA0-93EB-70D0167C8927}">
      <dgm:prSet/>
      <dgm:spPr/>
      <dgm:t>
        <a:bodyPr/>
        <a:lstStyle/>
        <a:p>
          <a:r>
            <a:rPr lang="en-US"/>
            <a:t>Durability - Lasts When Handled</a:t>
          </a:r>
        </a:p>
      </dgm:t>
    </dgm:pt>
    <dgm:pt modelId="{4B6774F0-C9EB-40FD-823D-80A923F604EC}" type="parTrans" cxnId="{699B20E3-3530-42A8-A830-0957F47E883F}">
      <dgm:prSet/>
      <dgm:spPr/>
      <dgm:t>
        <a:bodyPr/>
        <a:lstStyle/>
        <a:p>
          <a:endParaRPr lang="en-US"/>
        </a:p>
      </dgm:t>
    </dgm:pt>
    <dgm:pt modelId="{D3B3E672-E18F-4633-839E-1399D991C6CD}" type="sibTrans" cxnId="{699B20E3-3530-42A8-A830-0957F47E883F}">
      <dgm:prSet/>
      <dgm:spPr/>
      <dgm:t>
        <a:bodyPr/>
        <a:lstStyle/>
        <a:p>
          <a:endParaRPr lang="en-US"/>
        </a:p>
      </dgm:t>
    </dgm:pt>
    <dgm:pt modelId="{FFC85AC4-3D84-4B00-8CB0-B382327A78AD}">
      <dgm:prSet/>
      <dgm:spPr/>
      <dgm:t>
        <a:bodyPr/>
        <a:lstStyle/>
        <a:p>
          <a:r>
            <a:rPr lang="en-US"/>
            <a:t>Divisibility – Divisible Into Smaller Units</a:t>
          </a:r>
        </a:p>
      </dgm:t>
    </dgm:pt>
    <dgm:pt modelId="{1CB7F9AE-F810-43E5-A51F-9C931A98708C}" type="parTrans" cxnId="{03C5008A-01D9-402D-A023-E8EC9794FA6A}">
      <dgm:prSet/>
      <dgm:spPr/>
      <dgm:t>
        <a:bodyPr/>
        <a:lstStyle/>
        <a:p>
          <a:endParaRPr lang="en-US"/>
        </a:p>
      </dgm:t>
    </dgm:pt>
    <dgm:pt modelId="{C7B82846-7B86-4C6B-B203-632DE3DC4A51}" type="sibTrans" cxnId="{03C5008A-01D9-402D-A023-E8EC9794FA6A}">
      <dgm:prSet/>
      <dgm:spPr/>
      <dgm:t>
        <a:bodyPr/>
        <a:lstStyle/>
        <a:p>
          <a:endParaRPr lang="en-US"/>
        </a:p>
      </dgm:t>
    </dgm:pt>
    <dgm:pt modelId="{D397AF90-96AD-4DDB-92C1-056B5E1A07BA}">
      <dgm:prSet/>
      <dgm:spPr/>
      <dgm:t>
        <a:bodyPr/>
        <a:lstStyle/>
        <a:p>
          <a:r>
            <a:rPr lang="en-US"/>
            <a:t>Scarcity – Supply Is Limited</a:t>
          </a:r>
        </a:p>
      </dgm:t>
    </dgm:pt>
    <dgm:pt modelId="{ACDE94A6-F4A8-4421-8257-28CE9D0C95BA}" type="parTrans" cxnId="{2FC816E5-D265-483C-8E86-CA553A7487B8}">
      <dgm:prSet/>
      <dgm:spPr/>
      <dgm:t>
        <a:bodyPr/>
        <a:lstStyle/>
        <a:p>
          <a:endParaRPr lang="en-US"/>
        </a:p>
      </dgm:t>
    </dgm:pt>
    <dgm:pt modelId="{DCE48842-C288-44E1-B985-D8C9DC74F660}" type="sibTrans" cxnId="{2FC816E5-D265-483C-8E86-CA553A7487B8}">
      <dgm:prSet/>
      <dgm:spPr/>
      <dgm:t>
        <a:bodyPr/>
        <a:lstStyle/>
        <a:p>
          <a:endParaRPr lang="en-US"/>
        </a:p>
      </dgm:t>
    </dgm:pt>
    <dgm:pt modelId="{C9C3177A-B39E-4C39-817F-7FDEED57C85D}" type="pres">
      <dgm:prSet presAssocID="{28C3AF92-94F3-492A-8A66-7A2745861586}" presName="linear" presStyleCnt="0">
        <dgm:presLayoutVars>
          <dgm:animLvl val="lvl"/>
          <dgm:resizeHandles val="exact"/>
        </dgm:presLayoutVars>
      </dgm:prSet>
      <dgm:spPr/>
    </dgm:pt>
    <dgm:pt modelId="{30186234-CABB-4953-B5F0-C94FE866E6CF}" type="pres">
      <dgm:prSet presAssocID="{DB7D0666-933E-44D8-BB63-D00CC0181F10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68F76291-4F6D-4188-829E-D541CD5DD4FF}" type="pres">
      <dgm:prSet presAssocID="{D3264EBB-4BE3-4EC4-81A9-DBB36CABD6CD}" presName="spacer" presStyleCnt="0"/>
      <dgm:spPr/>
    </dgm:pt>
    <dgm:pt modelId="{6B40FAB8-8BE6-41FF-94F8-97DFD6455409}" type="pres">
      <dgm:prSet presAssocID="{1B9034EB-EF9D-4BA0-93EB-70D0167C8927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EF1FF8A1-F610-476D-BC17-ED6329B8572F}" type="pres">
      <dgm:prSet presAssocID="{D3B3E672-E18F-4633-839E-1399D991C6CD}" presName="spacer" presStyleCnt="0"/>
      <dgm:spPr/>
    </dgm:pt>
    <dgm:pt modelId="{CC245915-90C9-47B7-9D71-9D60D7D18A66}" type="pres">
      <dgm:prSet presAssocID="{FFC85AC4-3D84-4B00-8CB0-B382327A78AD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1F0B5BA4-6FA9-4A35-9EF1-7DDC40C07D69}" type="pres">
      <dgm:prSet presAssocID="{C7B82846-7B86-4C6B-B203-632DE3DC4A51}" presName="spacer" presStyleCnt="0"/>
      <dgm:spPr/>
    </dgm:pt>
    <dgm:pt modelId="{7751068E-DDA4-4CBD-A646-63F15543FB50}" type="pres">
      <dgm:prSet presAssocID="{D397AF90-96AD-4DDB-92C1-056B5E1A07BA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1559333F-5D1B-40D6-BEAF-9C75D727DED3}" type="presOf" srcId="{1B9034EB-EF9D-4BA0-93EB-70D0167C8927}" destId="{6B40FAB8-8BE6-41FF-94F8-97DFD6455409}" srcOrd="0" destOrd="0" presId="urn:microsoft.com/office/officeart/2005/8/layout/vList2"/>
    <dgm:cxn modelId="{B0C9B642-52E3-4CB2-ABB8-D8D7B6FE083A}" type="presOf" srcId="{DB7D0666-933E-44D8-BB63-D00CC0181F10}" destId="{30186234-CABB-4953-B5F0-C94FE866E6CF}" srcOrd="0" destOrd="0" presId="urn:microsoft.com/office/officeart/2005/8/layout/vList2"/>
    <dgm:cxn modelId="{443EB981-4C62-4AB7-AD54-336F75CD681E}" type="presOf" srcId="{FFC85AC4-3D84-4B00-8CB0-B382327A78AD}" destId="{CC245915-90C9-47B7-9D71-9D60D7D18A66}" srcOrd="0" destOrd="0" presId="urn:microsoft.com/office/officeart/2005/8/layout/vList2"/>
    <dgm:cxn modelId="{03C5008A-01D9-402D-A023-E8EC9794FA6A}" srcId="{28C3AF92-94F3-492A-8A66-7A2745861586}" destId="{FFC85AC4-3D84-4B00-8CB0-B382327A78AD}" srcOrd="2" destOrd="0" parTransId="{1CB7F9AE-F810-43E5-A51F-9C931A98708C}" sibTransId="{C7B82846-7B86-4C6B-B203-632DE3DC4A51}"/>
    <dgm:cxn modelId="{718C44A3-6DC3-4C8C-89F9-34FDCFD0F7F2}" type="presOf" srcId="{D397AF90-96AD-4DDB-92C1-056B5E1A07BA}" destId="{7751068E-DDA4-4CBD-A646-63F15543FB50}" srcOrd="0" destOrd="0" presId="urn:microsoft.com/office/officeart/2005/8/layout/vList2"/>
    <dgm:cxn modelId="{699B20E3-3530-42A8-A830-0957F47E883F}" srcId="{28C3AF92-94F3-492A-8A66-7A2745861586}" destId="{1B9034EB-EF9D-4BA0-93EB-70D0167C8927}" srcOrd="1" destOrd="0" parTransId="{4B6774F0-C9EB-40FD-823D-80A923F604EC}" sibTransId="{D3B3E672-E18F-4633-839E-1399D991C6CD}"/>
    <dgm:cxn modelId="{2FC816E5-D265-483C-8E86-CA553A7487B8}" srcId="{28C3AF92-94F3-492A-8A66-7A2745861586}" destId="{D397AF90-96AD-4DDB-92C1-056B5E1A07BA}" srcOrd="3" destOrd="0" parTransId="{ACDE94A6-F4A8-4421-8257-28CE9D0C95BA}" sibTransId="{DCE48842-C288-44E1-B985-D8C9DC74F660}"/>
    <dgm:cxn modelId="{D3D6FDEF-61C0-4B6A-A00A-A66FAEE96A6A}" srcId="{28C3AF92-94F3-492A-8A66-7A2745861586}" destId="{DB7D0666-933E-44D8-BB63-D00CC0181F10}" srcOrd="0" destOrd="0" parTransId="{81B03FEE-1156-4775-A6EB-D2CE88D3A1D2}" sibTransId="{D3264EBB-4BE3-4EC4-81A9-DBB36CABD6CD}"/>
    <dgm:cxn modelId="{6FC365F6-AFF0-4412-9C4B-42E28CD67361}" type="presOf" srcId="{28C3AF92-94F3-492A-8A66-7A2745861586}" destId="{C9C3177A-B39E-4C39-817F-7FDEED57C85D}" srcOrd="0" destOrd="0" presId="urn:microsoft.com/office/officeart/2005/8/layout/vList2"/>
    <dgm:cxn modelId="{D9A85F8E-B575-4E7E-B9DB-886D1C6527EA}" type="presParOf" srcId="{C9C3177A-B39E-4C39-817F-7FDEED57C85D}" destId="{30186234-CABB-4953-B5F0-C94FE866E6CF}" srcOrd="0" destOrd="0" presId="urn:microsoft.com/office/officeart/2005/8/layout/vList2"/>
    <dgm:cxn modelId="{01A25A8F-0544-442F-BEA9-020EAC8174D3}" type="presParOf" srcId="{C9C3177A-B39E-4C39-817F-7FDEED57C85D}" destId="{68F76291-4F6D-4188-829E-D541CD5DD4FF}" srcOrd="1" destOrd="0" presId="urn:microsoft.com/office/officeart/2005/8/layout/vList2"/>
    <dgm:cxn modelId="{5C23DEDE-0441-450D-A70D-D685D5A49A6A}" type="presParOf" srcId="{C9C3177A-B39E-4C39-817F-7FDEED57C85D}" destId="{6B40FAB8-8BE6-41FF-94F8-97DFD6455409}" srcOrd="2" destOrd="0" presId="urn:microsoft.com/office/officeart/2005/8/layout/vList2"/>
    <dgm:cxn modelId="{988A167E-513B-4C20-9D53-A22CAA0934E7}" type="presParOf" srcId="{C9C3177A-B39E-4C39-817F-7FDEED57C85D}" destId="{EF1FF8A1-F610-476D-BC17-ED6329B8572F}" srcOrd="3" destOrd="0" presId="urn:microsoft.com/office/officeart/2005/8/layout/vList2"/>
    <dgm:cxn modelId="{09F32106-ABE4-4ECC-87AC-553DE3F2510B}" type="presParOf" srcId="{C9C3177A-B39E-4C39-817F-7FDEED57C85D}" destId="{CC245915-90C9-47B7-9D71-9D60D7D18A66}" srcOrd="4" destOrd="0" presId="urn:microsoft.com/office/officeart/2005/8/layout/vList2"/>
    <dgm:cxn modelId="{1DAD9B3D-9CA5-448D-A5D6-2CE896A3E586}" type="presParOf" srcId="{C9C3177A-B39E-4C39-817F-7FDEED57C85D}" destId="{1F0B5BA4-6FA9-4A35-9EF1-7DDC40C07D69}" srcOrd="5" destOrd="0" presId="urn:microsoft.com/office/officeart/2005/8/layout/vList2"/>
    <dgm:cxn modelId="{300728D6-617B-46AA-8CAF-233272D25802}" type="presParOf" srcId="{C9C3177A-B39E-4C39-817F-7FDEED57C85D}" destId="{7751068E-DDA4-4CBD-A646-63F15543FB50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0186234-CABB-4953-B5F0-C94FE866E6CF}">
      <dsp:nvSpPr>
        <dsp:cNvPr id="0" name=""/>
        <dsp:cNvSpPr/>
      </dsp:nvSpPr>
      <dsp:spPr>
        <a:xfrm>
          <a:off x="0" y="21642"/>
          <a:ext cx="6089650" cy="131093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/>
            <a:t>Portability- Easily Transported</a:t>
          </a:r>
        </a:p>
      </dsp:txBody>
      <dsp:txXfrm>
        <a:off x="63994" y="85636"/>
        <a:ext cx="5961662" cy="1182942"/>
      </dsp:txXfrm>
    </dsp:sp>
    <dsp:sp modelId="{6B40FAB8-8BE6-41FF-94F8-97DFD6455409}">
      <dsp:nvSpPr>
        <dsp:cNvPr id="0" name=""/>
        <dsp:cNvSpPr/>
      </dsp:nvSpPr>
      <dsp:spPr>
        <a:xfrm>
          <a:off x="0" y="1427612"/>
          <a:ext cx="6089650" cy="1310930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/>
            <a:t>Durability - Lasts When Handled</a:t>
          </a:r>
        </a:p>
      </dsp:txBody>
      <dsp:txXfrm>
        <a:off x="63994" y="1491606"/>
        <a:ext cx="5961662" cy="1182942"/>
      </dsp:txXfrm>
    </dsp:sp>
    <dsp:sp modelId="{CC245915-90C9-47B7-9D71-9D60D7D18A66}">
      <dsp:nvSpPr>
        <dsp:cNvPr id="0" name=""/>
        <dsp:cNvSpPr/>
      </dsp:nvSpPr>
      <dsp:spPr>
        <a:xfrm>
          <a:off x="0" y="2833582"/>
          <a:ext cx="6089650" cy="1310930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/>
            <a:t>Divisibility – Divisible Into Smaller Units</a:t>
          </a:r>
        </a:p>
      </dsp:txBody>
      <dsp:txXfrm>
        <a:off x="63994" y="2897576"/>
        <a:ext cx="5961662" cy="1182942"/>
      </dsp:txXfrm>
    </dsp:sp>
    <dsp:sp modelId="{7751068E-DDA4-4CBD-A646-63F15543FB50}">
      <dsp:nvSpPr>
        <dsp:cNvPr id="0" name=""/>
        <dsp:cNvSpPr/>
      </dsp:nvSpPr>
      <dsp:spPr>
        <a:xfrm>
          <a:off x="0" y="4239552"/>
          <a:ext cx="6089650" cy="1310930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/>
            <a:t>Scarcity – Supply Is Limited</a:t>
          </a:r>
        </a:p>
      </dsp:txBody>
      <dsp:txXfrm>
        <a:off x="63994" y="4303546"/>
        <a:ext cx="5961662" cy="118294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0186234-CABB-4953-B5F0-C94FE866E6CF}">
      <dsp:nvSpPr>
        <dsp:cNvPr id="0" name=""/>
        <dsp:cNvSpPr/>
      </dsp:nvSpPr>
      <dsp:spPr>
        <a:xfrm>
          <a:off x="0" y="21642"/>
          <a:ext cx="6089650" cy="131093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/>
            <a:t>Portability- Easily Transported</a:t>
          </a:r>
        </a:p>
      </dsp:txBody>
      <dsp:txXfrm>
        <a:off x="63994" y="85636"/>
        <a:ext cx="5961662" cy="1182942"/>
      </dsp:txXfrm>
    </dsp:sp>
    <dsp:sp modelId="{6B40FAB8-8BE6-41FF-94F8-97DFD6455409}">
      <dsp:nvSpPr>
        <dsp:cNvPr id="0" name=""/>
        <dsp:cNvSpPr/>
      </dsp:nvSpPr>
      <dsp:spPr>
        <a:xfrm>
          <a:off x="0" y="1427612"/>
          <a:ext cx="6089650" cy="1310930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/>
            <a:t>Durability - Lasts When Handled</a:t>
          </a:r>
        </a:p>
      </dsp:txBody>
      <dsp:txXfrm>
        <a:off x="63994" y="1491606"/>
        <a:ext cx="5961662" cy="1182942"/>
      </dsp:txXfrm>
    </dsp:sp>
    <dsp:sp modelId="{CC245915-90C9-47B7-9D71-9D60D7D18A66}">
      <dsp:nvSpPr>
        <dsp:cNvPr id="0" name=""/>
        <dsp:cNvSpPr/>
      </dsp:nvSpPr>
      <dsp:spPr>
        <a:xfrm>
          <a:off x="0" y="2833582"/>
          <a:ext cx="6089650" cy="1310930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/>
            <a:t>Divisibility – Divisible Into Smaller Units</a:t>
          </a:r>
        </a:p>
      </dsp:txBody>
      <dsp:txXfrm>
        <a:off x="63994" y="2897576"/>
        <a:ext cx="5961662" cy="1182942"/>
      </dsp:txXfrm>
    </dsp:sp>
    <dsp:sp modelId="{7751068E-DDA4-4CBD-A646-63F15543FB50}">
      <dsp:nvSpPr>
        <dsp:cNvPr id="0" name=""/>
        <dsp:cNvSpPr/>
      </dsp:nvSpPr>
      <dsp:spPr>
        <a:xfrm>
          <a:off x="0" y="4239552"/>
          <a:ext cx="6089650" cy="1310930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/>
            <a:t>Scarcity – Supply Is Limited</a:t>
          </a:r>
        </a:p>
      </dsp:txBody>
      <dsp:txXfrm>
        <a:off x="63994" y="4303546"/>
        <a:ext cx="5961662" cy="118294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731139-2BCC-46F6-8B8C-49AF39AE26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DF90F0D-6E02-425C-9175-F54DE773AF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093D80-A7B2-4229-8A0D-389B301AE2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D6CDC-5401-4AE7-9E59-2AC0441897F4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9A0D7C-9B61-4002-A7F4-D06A5FB775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08C43B-0189-4F82-B107-02B8A4C71F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E9792-6590-4689-A989-99C78FBE25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7253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316BC4-2459-4F4C-95D3-AA3EC33241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98C31D-B9DF-4FFE-945A-81755C0836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D9DC78-C028-4572-8FBB-ACA8E96C6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D6CDC-5401-4AE7-9E59-2AC0441897F4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C5F807-8BEF-44DC-81A0-3226F28DF1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0CAC61-E0D9-44E8-B168-5E263ED757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E9792-6590-4689-A989-99C78FBE25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3164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58CDCC0-1651-4BC9-9066-972220C61C2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48E3A11-6A62-4702-AF71-81591FED3F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F77036-6705-4DB9-BC96-84C50734A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D6CDC-5401-4AE7-9E59-2AC0441897F4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C2843E-A150-47DA-93EF-FD20C16087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81C753-63DC-4B36-A86B-A209E2C122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E9792-6590-4689-A989-99C78FBE25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2591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AD119-33FE-4DC4-980D-6B0C390A30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7CC384-1931-4228-9D66-33D9FB5334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C8BDEE-7C58-48C4-B159-00551956FF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D6CDC-5401-4AE7-9E59-2AC0441897F4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2D4817-4CA5-48E3-AD0C-7F38E4CE65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1D2EE4-4386-4EDD-AF65-489DDF1CD9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E9792-6590-4689-A989-99C78FBE25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19097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E6D34-0828-44CC-A840-8EB0EF2091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0EB889-58D1-45B3-B97E-C7D43C7CC8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FF0154-D5D9-4E2A-B76C-2E983DE07A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D6CDC-5401-4AE7-9E59-2AC0441897F4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70288D-8999-4E42-A149-F474A0F3B2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836171-A294-432C-8995-45982E7264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E9792-6590-4689-A989-99C78FBE25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29929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C0C1F4-2DC5-454A-A40D-159F9F69F2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9548A4-A423-444E-BD28-E7E042B66C4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A345F73-C218-48EE-8D6D-750BB83F91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EF741A-27B2-4C38-91F1-53FE4B7A46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D6CDC-5401-4AE7-9E59-2AC0441897F4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0189C7E-2BEF-4C32-8F59-234C3C46AF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5C9CB0-8C33-4B57-8186-3676A11509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E9792-6590-4689-A989-99C78FBE25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5257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7900B1-7151-4BB2-BB45-122DBA2601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D40408-D4D2-44D5-8DF4-5BC6941944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84DE82E-7D8F-4F9D-BDBC-077B5FE83F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501FBE3-DD36-4EB0-8F10-5CC3A01060B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C88BAE4-18C7-4F75-A976-808713B0646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2550200-EE8C-4521-9918-508D9544E3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D6CDC-5401-4AE7-9E59-2AC0441897F4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03FEB8C-019D-417D-B5B0-CFA4BE0AA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DB77633-1937-45F0-8692-F4A9A23007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E9792-6590-4689-A989-99C78FBE25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7246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EA6531-89CF-4E01-92BE-3F5607720B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6570BDA-A11B-4CBD-B7A9-60C1C6A49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D6CDC-5401-4AE7-9E59-2AC0441897F4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772322-87B9-45DE-826C-6A2C7EEC5D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E85784-AD24-491C-A961-FB91DA406A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E9792-6590-4689-A989-99C78FBE25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6560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A1F0C43-EFED-41AF-9E0F-A59EF7278C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D6CDC-5401-4AE7-9E59-2AC0441897F4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35B7BC2-BCCC-4F87-8AA1-BF54B106FF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E79620-D4E2-4752-864B-D4865E0EE2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E9792-6590-4689-A989-99C78FBE25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2476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2E41B1-4067-4C0E-BFDF-515F8A439F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CE5E38-FD9D-4A20-8941-6F0D524BD7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0482012-9429-4272-8400-272A65DEA8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9C34D3-DCEF-4292-BDA4-633C1B3703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D6CDC-5401-4AE7-9E59-2AC0441897F4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D9930A-43E8-44CD-8CD6-EA3DCE60A4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36F588-233B-47D8-B077-8FE2DA28C1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E9792-6590-4689-A989-99C78FBE25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12273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A6B568-C775-4E99-BBE6-096D7E8133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F2788B7-1C42-4795-B049-E11FC40C4BE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E55F4CF-1A82-471D-B0D2-A40E4F59C6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B8E705-C2EC-46EA-A3DE-3C65FA12D5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D6CDC-5401-4AE7-9E59-2AC0441897F4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B69DEF-7E91-4CCA-B47A-0410CA07BB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1050DC-8D58-4386-A6A8-456D7D082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E9792-6590-4689-A989-99C78FBE25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42707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34F3F82-8957-49B9-9744-74C483E8DF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7679AA-0701-49E4-9B78-B3FE7AFDFB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AD385B-A977-4955-A325-02155F0102B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9D6CDC-5401-4AE7-9E59-2AC0441897F4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6E2A3C-655D-4804-86BF-55D447504F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573364-5C13-48EC-B535-FAD8F2C237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1E9792-6590-4689-A989-99C78FBE25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9305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9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hyperlink" Target="https://en.wikipedia.org/wiki/Ring_signature" TargetMode="External"/><Relationship Id="rId1" Type="http://schemas.openxmlformats.org/officeDocument/2006/relationships/slideLayout" Target="../slideLayouts/slideLayout8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hyperlink" Target="https://opensea.io/blog/guides/non-fungible-tokens/" TargetMode="Externa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hyperlink" Target="https://nbatopshot.com/" TargetMode="Externa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hyperlink" Target="https://v.cent.co/" TargetMode="Externa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age result for cryptocurrency">
            <a:extLst>
              <a:ext uri="{FF2B5EF4-FFF2-40B4-BE49-F238E27FC236}">
                <a16:creationId xmlns:a16="http://schemas.microsoft.com/office/drawing/2014/main" id="{ACEBFB5E-CCCE-44CF-B416-8EF790A20B7F}"/>
              </a:ext>
            </a:extLst>
          </p:cNvPr>
          <p:cNvPicPr/>
          <p:nvPr/>
        </p:nvPicPr>
        <p:blipFill rotWithShape="1">
          <a:blip r:embed="rId2" cstate="print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44" b="1178"/>
          <a:stretch/>
        </p:blipFill>
        <p:spPr bwMode="auto">
          <a:xfrm>
            <a:off x="0" y="2042"/>
            <a:ext cx="12192000" cy="6855958"/>
          </a:xfrm>
          <a:prstGeom prst="rect">
            <a:avLst/>
          </a:prstGeom>
          <a:noFill/>
        </p:spPr>
      </p:pic>
      <p:sp>
        <p:nvSpPr>
          <p:cNvPr id="14" name="Freeform: Shape 9">
            <a:extLst>
              <a:ext uri="{FF2B5EF4-FFF2-40B4-BE49-F238E27FC236}">
                <a16:creationId xmlns:a16="http://schemas.microsoft.com/office/drawing/2014/main" id="{BCC55ACC-A2F6-403C-A3A4-D59B3734D45F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57312" y="381000"/>
            <a:ext cx="6334689" cy="6477000"/>
          </a:xfrm>
          <a:custGeom>
            <a:avLst/>
            <a:gdLst>
              <a:gd name="connsiteX0" fmla="*/ 3561588 w 6334689"/>
              <a:gd name="connsiteY0" fmla="*/ 0 h 6477000"/>
              <a:gd name="connsiteX1" fmla="*/ 6309883 w 6334689"/>
              <a:gd name="connsiteY1" fmla="*/ 1296087 h 6477000"/>
              <a:gd name="connsiteX2" fmla="*/ 6334689 w 6334689"/>
              <a:gd name="connsiteY2" fmla="*/ 1329261 h 6477000"/>
              <a:gd name="connsiteX3" fmla="*/ 6334689 w 6334689"/>
              <a:gd name="connsiteY3" fmla="*/ 5793916 h 6477000"/>
              <a:gd name="connsiteX4" fmla="*/ 6309883 w 6334689"/>
              <a:gd name="connsiteY4" fmla="*/ 5827089 h 6477000"/>
              <a:gd name="connsiteX5" fmla="*/ 5760467 w 6334689"/>
              <a:gd name="connsiteY5" fmla="*/ 6363539 h 6477000"/>
              <a:gd name="connsiteX6" fmla="*/ 5607796 w 6334689"/>
              <a:gd name="connsiteY6" fmla="*/ 6477000 h 6477000"/>
              <a:gd name="connsiteX7" fmla="*/ 1519571 w 6334689"/>
              <a:gd name="connsiteY7" fmla="*/ 6477000 h 6477000"/>
              <a:gd name="connsiteX8" fmla="*/ 1296088 w 6334689"/>
              <a:gd name="connsiteY8" fmla="*/ 6309883 h 6477000"/>
              <a:gd name="connsiteX9" fmla="*/ 0 w 6334689"/>
              <a:gd name="connsiteY9" fmla="*/ 3561588 h 6477000"/>
              <a:gd name="connsiteX10" fmla="*/ 3561588 w 6334689"/>
              <a:gd name="connsiteY10" fmla="*/ 0 h 647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334689" h="6477000">
                <a:moveTo>
                  <a:pt x="3561588" y="0"/>
                </a:moveTo>
                <a:cubicBezTo>
                  <a:pt x="4668032" y="0"/>
                  <a:pt x="5656635" y="504534"/>
                  <a:pt x="6309883" y="1296087"/>
                </a:cubicBezTo>
                <a:lnTo>
                  <a:pt x="6334689" y="1329261"/>
                </a:lnTo>
                <a:lnTo>
                  <a:pt x="6334689" y="5793916"/>
                </a:lnTo>
                <a:lnTo>
                  <a:pt x="6309883" y="5827089"/>
                </a:lnTo>
                <a:cubicBezTo>
                  <a:pt x="6146571" y="6024977"/>
                  <a:pt x="5962299" y="6204927"/>
                  <a:pt x="5760467" y="6363539"/>
                </a:cubicBezTo>
                <a:lnTo>
                  <a:pt x="5607796" y="6477000"/>
                </a:lnTo>
                <a:lnTo>
                  <a:pt x="1519571" y="6477000"/>
                </a:lnTo>
                <a:lnTo>
                  <a:pt x="1296088" y="6309883"/>
                </a:lnTo>
                <a:cubicBezTo>
                  <a:pt x="504535" y="5656635"/>
                  <a:pt x="0" y="4668032"/>
                  <a:pt x="0" y="3561588"/>
                </a:cubicBezTo>
                <a:cubicBezTo>
                  <a:pt x="0" y="1594577"/>
                  <a:pt x="1594577" y="0"/>
                  <a:pt x="3561588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Image result for cryptocurrency">
            <a:extLst>
              <a:ext uri="{FF2B5EF4-FFF2-40B4-BE49-F238E27FC236}">
                <a16:creationId xmlns:a16="http://schemas.microsoft.com/office/drawing/2014/main" id="{CAC05C3F-9CFD-4461-AC39-84C2C812B7D7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40" r="20756" b="-1"/>
          <a:stretch/>
        </p:blipFill>
        <p:spPr bwMode="auto">
          <a:xfrm>
            <a:off x="6021086" y="544802"/>
            <a:ext cx="6170914" cy="6313225"/>
          </a:xfrm>
          <a:custGeom>
            <a:avLst/>
            <a:gdLst>
              <a:gd name="connsiteX0" fmla="*/ 3397813 w 6170914"/>
              <a:gd name="connsiteY0" fmla="*/ 0 h 6313225"/>
              <a:gd name="connsiteX1" fmla="*/ 6019731 w 6170914"/>
              <a:gd name="connsiteY1" fmla="*/ 1236489 h 6313225"/>
              <a:gd name="connsiteX2" fmla="*/ 6170914 w 6170914"/>
              <a:gd name="connsiteY2" fmla="*/ 1438663 h 6313225"/>
              <a:gd name="connsiteX3" fmla="*/ 6170914 w 6170914"/>
              <a:gd name="connsiteY3" fmla="*/ 5356963 h 6313225"/>
              <a:gd name="connsiteX4" fmla="*/ 6019731 w 6170914"/>
              <a:gd name="connsiteY4" fmla="*/ 5559138 h 6313225"/>
              <a:gd name="connsiteX5" fmla="*/ 5194591 w 6170914"/>
              <a:gd name="connsiteY5" fmla="*/ 6282226 h 6313225"/>
              <a:gd name="connsiteX6" fmla="*/ 5141791 w 6170914"/>
              <a:gd name="connsiteY6" fmla="*/ 6313225 h 6313225"/>
              <a:gd name="connsiteX7" fmla="*/ 1659199 w 6170914"/>
              <a:gd name="connsiteY7" fmla="*/ 6313225 h 6313225"/>
              <a:gd name="connsiteX8" fmla="*/ 1498064 w 6170914"/>
              <a:gd name="connsiteY8" fmla="*/ 6215333 h 6313225"/>
              <a:gd name="connsiteX9" fmla="*/ 0 w 6170914"/>
              <a:gd name="connsiteY9" fmla="*/ 3397813 h 6313225"/>
              <a:gd name="connsiteX10" fmla="*/ 3397813 w 6170914"/>
              <a:gd name="connsiteY10" fmla="*/ 0 h 6313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170914" h="6313225">
                <a:moveTo>
                  <a:pt x="3397813" y="0"/>
                </a:moveTo>
                <a:cubicBezTo>
                  <a:pt x="4453378" y="0"/>
                  <a:pt x="5396522" y="481334"/>
                  <a:pt x="6019731" y="1236489"/>
                </a:cubicBezTo>
                <a:lnTo>
                  <a:pt x="6170914" y="1438663"/>
                </a:lnTo>
                <a:lnTo>
                  <a:pt x="6170914" y="5356963"/>
                </a:lnTo>
                <a:lnTo>
                  <a:pt x="6019731" y="5559138"/>
                </a:lnTo>
                <a:cubicBezTo>
                  <a:pt x="5786028" y="5842321"/>
                  <a:pt x="5507333" y="6086998"/>
                  <a:pt x="5194591" y="6282226"/>
                </a:cubicBezTo>
                <a:lnTo>
                  <a:pt x="5141791" y="6313225"/>
                </a:lnTo>
                <a:lnTo>
                  <a:pt x="1659199" y="6313225"/>
                </a:lnTo>
                <a:lnTo>
                  <a:pt x="1498064" y="6215333"/>
                </a:lnTo>
                <a:cubicBezTo>
                  <a:pt x="594240" y="5604721"/>
                  <a:pt x="0" y="4570663"/>
                  <a:pt x="0" y="3397813"/>
                </a:cubicBezTo>
                <a:cubicBezTo>
                  <a:pt x="0" y="1521253"/>
                  <a:pt x="1521253" y="0"/>
                  <a:pt x="3397813" y="0"/>
                </a:cubicBezTo>
                <a:close/>
              </a:path>
            </a:pathLst>
          </a:custGeom>
          <a:noFill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96CD23F-4C54-4CFE-95B4-47B0C5719D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3466" y="544803"/>
            <a:ext cx="6103697" cy="1216271"/>
          </a:xfrm>
        </p:spPr>
        <p:txBody>
          <a:bodyPr anchor="t">
            <a:normAutofit fontScale="90000"/>
          </a:bodyPr>
          <a:lstStyle/>
          <a:p>
            <a:pPr algn="l"/>
            <a:r>
              <a:rPr lang="en-US" sz="3200" b="1" dirty="0"/>
              <a:t>DIGITAL CURRENCY (AND NFT’s):</a:t>
            </a:r>
            <a:br>
              <a:rPr lang="en-US" sz="3200" b="1" dirty="0"/>
            </a:br>
            <a:r>
              <a:rPr lang="en-US" sz="3200" b="1" dirty="0"/>
              <a:t>MORE MONEY, MORE PROBLEMS</a:t>
            </a:r>
            <a:br>
              <a:rPr lang="en-US" sz="3200" b="1" dirty="0"/>
            </a:br>
            <a:br>
              <a:rPr lang="en-US" sz="3200" b="1" dirty="0"/>
            </a:br>
            <a:br>
              <a:rPr lang="en-US" sz="3200" b="1" dirty="0"/>
            </a:br>
            <a:br>
              <a:rPr lang="en-US" sz="3200" b="1" dirty="0"/>
            </a:br>
            <a:r>
              <a:rPr lang="en-US" sz="3200" b="1" dirty="0"/>
              <a:t>AAML – Ohio Chapter</a:t>
            </a:r>
            <a:br>
              <a:rPr lang="en-US" sz="3200" b="1"/>
            </a:br>
            <a:r>
              <a:rPr lang="en-US" sz="3200" b="1"/>
              <a:t>October 11, 2021</a:t>
            </a:r>
            <a:endParaRPr lang="en-US" sz="3200" b="1" dirty="0">
              <a:cs typeface="Calibri Light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947E9C9-CAFA-4072-A519-E9D6E2BF62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3467" y="5132101"/>
            <a:ext cx="5213844" cy="1371731"/>
          </a:xfrm>
        </p:spPr>
        <p:txBody>
          <a:bodyPr anchor="b">
            <a:normAutofit/>
          </a:bodyPr>
          <a:lstStyle/>
          <a:p>
            <a:pPr algn="l"/>
            <a:r>
              <a:rPr lang="en-US" sz="2800" dirty="0"/>
              <a:t>Richard West, Orlando, FL</a:t>
            </a:r>
            <a:endParaRPr lang="en-US" sz="2800" dirty="0">
              <a:cs typeface="Calibri"/>
            </a:endParaRPr>
          </a:p>
          <a:p>
            <a:pPr algn="l"/>
            <a:r>
              <a:rPr lang="en-US" sz="2800" dirty="0"/>
              <a:t>Jonathan Fields, Wellesley, MA</a:t>
            </a:r>
            <a:endParaRPr lang="en-US" sz="2800" dirty="0">
              <a:cs typeface="Calibri"/>
            </a:endParaRPr>
          </a:p>
          <a:p>
            <a:pPr algn="l"/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85780226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B558F58E-93BA-44A3-BCDA-585AFF2E4F3F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2" name="Picture 2" descr="Image result for ancient paper money">
            <a:extLst>
              <a:ext uri="{FF2B5EF4-FFF2-40B4-BE49-F238E27FC236}">
                <a16:creationId xmlns:a16="http://schemas.microsoft.com/office/drawing/2014/main" id="{5E2D7911-B0CE-4490-8868-E09FD554F48B}"/>
              </a:ext>
            </a:extLst>
          </p:cNvPr>
          <p:cNvPicPr>
            <a:picLocks noGrp="1" noChangeAspect="1" noChangeArrowheads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25" r="-2" b="17597"/>
          <a:stretch/>
        </p:blipFill>
        <p:spPr bwMode="auto">
          <a:xfrm>
            <a:off x="5913123" y="10"/>
            <a:ext cx="6278877" cy="6857990"/>
          </a:xfrm>
          <a:custGeom>
            <a:avLst/>
            <a:gdLst>
              <a:gd name="connsiteX0" fmla="*/ 45571 w 6278877"/>
              <a:gd name="connsiteY0" fmla="*/ 0 h 6858000"/>
              <a:gd name="connsiteX1" fmla="*/ 6278877 w 6278877"/>
              <a:gd name="connsiteY1" fmla="*/ 0 h 6858000"/>
              <a:gd name="connsiteX2" fmla="*/ 6278877 w 6278877"/>
              <a:gd name="connsiteY2" fmla="*/ 6858000 h 6858000"/>
              <a:gd name="connsiteX3" fmla="*/ 3292307 w 6278877"/>
              <a:gd name="connsiteY3" fmla="*/ 6858000 h 6858000"/>
              <a:gd name="connsiteX4" fmla="*/ 3181525 w 6278877"/>
              <a:gd name="connsiteY4" fmla="*/ 6786980 h 6858000"/>
              <a:gd name="connsiteX5" fmla="*/ 0 w 6278877"/>
              <a:gd name="connsiteY5" fmla="*/ 803252 h 6858000"/>
              <a:gd name="connsiteX6" fmla="*/ 37255 w 6278877"/>
              <a:gd name="connsiteY6" fmla="*/ 6544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78877" h="6858000">
                <a:moveTo>
                  <a:pt x="45571" y="0"/>
                </a:moveTo>
                <a:lnTo>
                  <a:pt x="6278877" y="0"/>
                </a:lnTo>
                <a:lnTo>
                  <a:pt x="6278877" y="6858000"/>
                </a:lnTo>
                <a:lnTo>
                  <a:pt x="3292307" y="6858000"/>
                </a:lnTo>
                <a:lnTo>
                  <a:pt x="3181525" y="6786980"/>
                </a:lnTo>
                <a:cubicBezTo>
                  <a:pt x="1262020" y="5490189"/>
                  <a:pt x="0" y="3294101"/>
                  <a:pt x="0" y="803252"/>
                </a:cubicBezTo>
                <a:cubicBezTo>
                  <a:pt x="0" y="554167"/>
                  <a:pt x="12619" y="308030"/>
                  <a:pt x="37255" y="6544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BCD0BBC1-A7D4-445D-98AC-95A6A45D8EBB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5320" y="2316480"/>
            <a:ext cx="493776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478E7DFF-71E3-42A3-9230-1DBDF06EC5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" y="2631125"/>
            <a:ext cx="4983480" cy="2397443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r>
              <a:rPr lang="en-US" sz="6000" dirty="0"/>
              <a:t>ANCIENT CHINESE PAPER CURRENCY</a:t>
            </a:r>
          </a:p>
        </p:txBody>
      </p:sp>
    </p:spTree>
    <p:extLst>
      <p:ext uri="{BB962C8B-B14F-4D97-AF65-F5344CB8AC3E}">
        <p14:creationId xmlns:p14="http://schemas.microsoft.com/office/powerpoint/2010/main" val="34528758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Freeform: Shape 80">
            <a:extLst>
              <a:ext uri="{FF2B5EF4-FFF2-40B4-BE49-F238E27FC236}">
                <a16:creationId xmlns:a16="http://schemas.microsoft.com/office/drawing/2014/main" id="{1DB7C82F-AB7E-4F0C-B829-FA1B9C41518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156" name="Picture 12" descr="Image result for CREDIT CARDS">
            <a:extLst>
              <a:ext uri="{FF2B5EF4-FFF2-40B4-BE49-F238E27FC236}">
                <a16:creationId xmlns:a16="http://schemas.microsoft.com/office/drawing/2014/main" id="{D71D7325-F577-489F-A197-AA5A66EEC963}"/>
              </a:ext>
            </a:extLst>
          </p:cNvPr>
          <p:cNvPicPr>
            <a:picLocks noGrp="1" noChangeAspect="1" noChangeArrowheads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0" r="7449"/>
          <a:stretch/>
        </p:blipFill>
        <p:spPr bwMode="auto">
          <a:xfrm>
            <a:off x="20" y="10"/>
            <a:ext cx="6024134" cy="6857990"/>
          </a:xfrm>
          <a:custGeom>
            <a:avLst/>
            <a:gdLst>
              <a:gd name="connsiteX0" fmla="*/ 0 w 6024154"/>
              <a:gd name="connsiteY0" fmla="*/ 0 h 6858000"/>
              <a:gd name="connsiteX1" fmla="*/ 5953780 w 6024154"/>
              <a:gd name="connsiteY1" fmla="*/ 0 h 6858000"/>
              <a:gd name="connsiteX2" fmla="*/ 5989880 w 6024154"/>
              <a:gd name="connsiteY2" fmla="*/ 284091 h 6858000"/>
              <a:gd name="connsiteX3" fmla="*/ 6024154 w 6024154"/>
              <a:gd name="connsiteY3" fmla="*/ 962844 h 6858000"/>
              <a:gd name="connsiteX4" fmla="*/ 2549934 w 6024154"/>
              <a:gd name="connsiteY4" fmla="*/ 6800152 h 6858000"/>
              <a:gd name="connsiteX5" fmla="*/ 2436987 w 6024154"/>
              <a:gd name="connsiteY5" fmla="*/ 6858000 h 6858000"/>
              <a:gd name="connsiteX6" fmla="*/ 0 w 602415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61A6D32-FE08-449C-B3F3-38EC3F5AC7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6628" y="1783959"/>
            <a:ext cx="4645250" cy="28891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0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CREDIT CARDS</a:t>
            </a:r>
          </a:p>
        </p:txBody>
      </p:sp>
    </p:spTree>
    <p:extLst>
      <p:ext uri="{BB962C8B-B14F-4D97-AF65-F5344CB8AC3E}">
        <p14:creationId xmlns:p14="http://schemas.microsoft.com/office/powerpoint/2010/main" val="211093692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6" name="Picture 8" descr="Image result for cryptocurrency">
            <a:extLst>
              <a:ext uri="{FF2B5EF4-FFF2-40B4-BE49-F238E27FC236}">
                <a16:creationId xmlns:a16="http://schemas.microsoft.com/office/drawing/2014/main" id="{1037F0F1-3569-4B7A-9296-1293A7695C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50" r="-1" b="8445"/>
          <a:stretch/>
        </p:blipFill>
        <p:spPr bwMode="auto">
          <a:xfrm>
            <a:off x="7885" y="158324"/>
            <a:ext cx="12188932" cy="6566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" name="Rectangle 76">
            <a:extLst>
              <a:ext uri="{FF2B5EF4-FFF2-40B4-BE49-F238E27FC236}">
                <a16:creationId xmlns:a16="http://schemas.microsoft.com/office/drawing/2014/main" id="{681CD866-52B5-4280-A92B-56BDFD1E9A12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89648" y="0"/>
            <a:ext cx="6102351" cy="6858000"/>
          </a:xfrm>
          <a:prstGeom prst="rect">
            <a:avLst/>
          </a:prstGeom>
          <a:solidFill>
            <a:schemeClr val="bg1">
              <a:lumMod val="95000"/>
              <a:lumOff val="5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96EEF187-8434-4B76-BE40-006EEBB263CF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102351" cy="6858000"/>
          </a:xfrm>
          <a:prstGeom prst="rect">
            <a:avLst/>
          </a:prstGeom>
          <a:solidFill>
            <a:schemeClr val="bg1">
              <a:lumMod val="95000"/>
              <a:lumOff val="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174" name="Picture 6" descr="Image result for cryptocurrency">
            <a:extLst>
              <a:ext uri="{FF2B5EF4-FFF2-40B4-BE49-F238E27FC236}">
                <a16:creationId xmlns:a16="http://schemas.microsoft.com/office/drawing/2014/main" id="{56E89F20-A37A-4C13-88BD-143A0BC023B9}"/>
              </a:ext>
            </a:extLst>
          </p:cNvPr>
          <p:cNvPicPr>
            <a:picLocks noGrp="1" noChangeAspect="1" noChangeArrowheads="1"/>
          </p:cNvPicPr>
          <p:nvPr>
            <p:ph type="pic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1" r="-3" b="3902"/>
          <a:stretch/>
        </p:blipFill>
        <p:spPr bwMode="auto">
          <a:xfrm>
            <a:off x="6883401" y="803191"/>
            <a:ext cx="4516920" cy="2385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4B85077B-1E96-4811-A708-811C8FAD5C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2620" y="2723315"/>
            <a:ext cx="5990377" cy="238591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THE FUTURE IS HERE!</a:t>
            </a:r>
          </a:p>
        </p:txBody>
      </p:sp>
    </p:spTree>
    <p:extLst>
      <p:ext uri="{BB962C8B-B14F-4D97-AF65-F5344CB8AC3E}">
        <p14:creationId xmlns:p14="http://schemas.microsoft.com/office/powerpoint/2010/main" val="32165731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D70B121-56F4-4848-B38B-182089D909F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tx1">
              <a:alpha val="8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D72A2C9-F3CA-4216-8BAD-FA4C970C3C4E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2057400"/>
            <a:ext cx="0" cy="27432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A769E3D8-1DA0-4815-B8C5-9AAD344F5C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63877"/>
            <a:ext cx="3494362" cy="4930246"/>
          </a:xfrm>
        </p:spPr>
        <p:txBody>
          <a:bodyPr>
            <a:normAutofit/>
          </a:bodyPr>
          <a:lstStyle/>
          <a:p>
            <a:pPr algn="ctr"/>
            <a:r>
              <a:rPr lang="en-US" sz="5400" b="1" dirty="0">
                <a:solidFill>
                  <a:schemeClr val="accent1"/>
                </a:solidFill>
              </a:rPr>
              <a:t>BASIS OF VALUE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02E658-CCB6-4EB3-B625-2D55BACA09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6031" y="963877"/>
            <a:ext cx="6377769" cy="4930246"/>
          </a:xfrm>
        </p:spPr>
        <p:txBody>
          <a:bodyPr anchor="ctr">
            <a:normAutofit/>
          </a:bodyPr>
          <a:lstStyle/>
          <a:p>
            <a:r>
              <a:rPr lang="en-US" sz="3200" dirty="0"/>
              <a:t>Perceived – What is it worth to me</a:t>
            </a:r>
          </a:p>
          <a:p>
            <a:r>
              <a:rPr lang="en-US" sz="3200" dirty="0"/>
              <a:t>Inherent – Gold, Silver, Copper, etc.</a:t>
            </a:r>
          </a:p>
          <a:p>
            <a:r>
              <a:rPr lang="en-US" sz="3200" dirty="0"/>
              <a:t>Convertible</a:t>
            </a:r>
          </a:p>
          <a:p>
            <a:pPr lvl="1"/>
            <a:r>
              <a:rPr lang="en-US" sz="3200" dirty="0"/>
              <a:t>Gold certificates – 1882 till 1933</a:t>
            </a:r>
          </a:p>
          <a:p>
            <a:pPr lvl="1"/>
            <a:r>
              <a:rPr lang="en-US" sz="3200" dirty="0"/>
              <a:t>Silver certificates – 1878 till 1964</a:t>
            </a:r>
          </a:p>
          <a:p>
            <a:r>
              <a:rPr lang="en-US" sz="3200" dirty="0"/>
              <a:t>Gold or Silver Standard  	Abandoned in 20</a:t>
            </a:r>
            <a:r>
              <a:rPr lang="en-US" sz="3200" baseline="30000" dirty="0"/>
              <a:t>th</a:t>
            </a:r>
            <a:r>
              <a:rPr lang="en-US" sz="3200" dirty="0"/>
              <a:t> Century</a:t>
            </a:r>
          </a:p>
          <a:p>
            <a:r>
              <a:rPr lang="en-US" sz="3200" dirty="0"/>
              <a:t>Fiat Currency – What government says it is worth.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3564155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D70B121-56F4-4848-B38B-182089D909F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tx1">
              <a:alpha val="8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9">
            <a:extLst>
              <a:ext uri="{FF2B5EF4-FFF2-40B4-BE49-F238E27FC236}">
                <a16:creationId xmlns:a16="http://schemas.microsoft.com/office/drawing/2014/main" id="{2D72A2C9-F3CA-4216-8BAD-FA4C970C3C4E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2057400"/>
            <a:ext cx="0" cy="27432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4AE7DD1D-02E9-4CBF-8AFB-1E43B1543B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360" y="963877"/>
            <a:ext cx="3683202" cy="4930246"/>
          </a:xfrm>
        </p:spPr>
        <p:txBody>
          <a:bodyPr>
            <a:normAutofit/>
          </a:bodyPr>
          <a:lstStyle/>
          <a:p>
            <a:pPr algn="ctr"/>
            <a:br>
              <a:rPr lang="en-US" b="1" dirty="0">
                <a:solidFill>
                  <a:schemeClr val="accent1"/>
                </a:solidFill>
              </a:rPr>
            </a:br>
            <a:br>
              <a:rPr lang="en-US" b="1" dirty="0">
                <a:solidFill>
                  <a:schemeClr val="accent1"/>
                </a:solidFill>
              </a:rPr>
            </a:br>
            <a:r>
              <a:rPr lang="en-US" sz="5400" b="1" dirty="0">
                <a:solidFill>
                  <a:schemeClr val="accent1"/>
                </a:solidFill>
              </a:rPr>
              <a:t>BITCOIN IS BORN</a:t>
            </a:r>
            <a:br>
              <a:rPr lang="en-US" b="1" dirty="0">
                <a:solidFill>
                  <a:schemeClr val="accent1"/>
                </a:solidFill>
              </a:rPr>
            </a:br>
            <a:br>
              <a:rPr lang="en-US" b="1" dirty="0">
                <a:solidFill>
                  <a:schemeClr val="accent1"/>
                </a:solidFill>
              </a:rPr>
            </a:b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2D4EED-9673-4FEF-B132-7CF46D7EB8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6031" y="963877"/>
            <a:ext cx="6377769" cy="4930246"/>
          </a:xfrm>
        </p:spPr>
        <p:txBody>
          <a:bodyPr anchor="ctr">
            <a:normAutofit/>
          </a:bodyPr>
          <a:lstStyle/>
          <a:p>
            <a:r>
              <a:rPr lang="en-US" sz="4000" dirty="0"/>
              <a:t>2008 </a:t>
            </a:r>
          </a:p>
          <a:p>
            <a:r>
              <a:rPr lang="en-US" sz="4000" dirty="0"/>
              <a:t>Satoshi Nakamoto</a:t>
            </a:r>
          </a:p>
          <a:p>
            <a:r>
              <a:rPr lang="en-US" sz="4000" dirty="0"/>
              <a:t>Bitcoin-A Peer to Peer Electronic Cash System</a:t>
            </a:r>
          </a:p>
          <a:p>
            <a:r>
              <a:rPr lang="en-US" sz="4000" dirty="0">
                <a:solidFill>
                  <a:srgbClr val="FF0000"/>
                </a:solidFill>
              </a:rPr>
              <a:t>B</a:t>
            </a:r>
            <a:r>
              <a:rPr lang="en-US" sz="4000" dirty="0"/>
              <a:t>itcoin – Platform</a:t>
            </a:r>
          </a:p>
          <a:p>
            <a:r>
              <a:rPr lang="en-US" sz="4000" dirty="0">
                <a:solidFill>
                  <a:srgbClr val="FF0000"/>
                </a:solidFill>
              </a:rPr>
              <a:t>b</a:t>
            </a:r>
            <a:r>
              <a:rPr lang="en-US" sz="4000" dirty="0"/>
              <a:t>itcoin - Token</a:t>
            </a:r>
          </a:p>
          <a:p>
            <a:pPr marL="0" indent="0">
              <a:buNone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2855870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C0C2D3-1291-4918-9A86-B16F65CD32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1" cap="all" dirty="0">
                <a:ea typeface="+mj-lt"/>
                <a:cs typeface="+mj-lt"/>
              </a:rPr>
              <a:t>                         WHY CARE?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91F378-031B-45C7-9AF6-706A906341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endParaRPr lang="en-US"/>
          </a:p>
          <a:p>
            <a:endParaRPr lang="en-US" dirty="0">
              <a:cs typeface="Calibri"/>
            </a:endParaRPr>
          </a:p>
          <a:p>
            <a:r>
              <a:rPr lang="en-US" dirty="0">
                <a:cs typeface="Calibri"/>
              </a:rPr>
              <a:t>Market Cap of </a:t>
            </a:r>
            <a:r>
              <a:rPr lang="en-US" sz="4000" b="1" dirty="0">
                <a:solidFill>
                  <a:srgbClr val="00B050"/>
                </a:solidFill>
                <a:ea typeface="+mn-lt"/>
                <a:cs typeface="+mn-lt"/>
              </a:rPr>
              <a:t>$</a:t>
            </a:r>
            <a:r>
              <a:rPr lang="en-US" sz="6000" b="1" dirty="0">
                <a:solidFill>
                  <a:srgbClr val="00B050"/>
                </a:solidFill>
                <a:cs typeface="Calibri"/>
              </a:rPr>
              <a:t>1,184,360,000</a:t>
            </a:r>
            <a:r>
              <a:rPr lang="en-US" dirty="0">
                <a:cs typeface="Calibri"/>
              </a:rPr>
              <a:t> (over a TRILLION DOLLARS!)</a:t>
            </a:r>
          </a:p>
          <a:p>
            <a:r>
              <a:rPr lang="en-US" dirty="0">
                <a:cs typeface="Calibri"/>
              </a:rPr>
              <a:t>(And that's just Bitcoin!)</a:t>
            </a:r>
          </a:p>
        </p:txBody>
      </p:sp>
    </p:spTree>
    <p:extLst>
      <p:ext uri="{BB962C8B-B14F-4D97-AF65-F5344CB8AC3E}">
        <p14:creationId xmlns:p14="http://schemas.microsoft.com/office/powerpoint/2010/main" val="19503439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C4C04F-8484-4F7B-9D65-8ABC231796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223530"/>
          </a:xfrm>
        </p:spPr>
        <p:txBody>
          <a:bodyPr>
            <a:normAutofit fontScale="90000"/>
          </a:bodyPr>
          <a:lstStyle/>
          <a:p>
            <a:r>
              <a:rPr lang="en-US" sz="6000" b="1" dirty="0">
                <a:solidFill>
                  <a:schemeClr val="bg1"/>
                </a:solidFill>
              </a:rPr>
              <a:t>CRYPTOCURRENCIES BEYOND BITCOIN</a:t>
            </a:r>
            <a:br>
              <a:rPr lang="en-US" dirty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07CD7B-4C9E-4913-8A03-F90B34B01795}"/>
              </a:ext>
            </a:extLst>
          </p:cNvPr>
          <p:cNvSpPr>
            <a:spLocks noGrp="1"/>
          </p:cNvSpPr>
          <p:nvPr>
            <p:ph idx="1"/>
          </p:nvPr>
        </p:nvSpPr>
        <p:spPr>
          <a:noFill/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As of March 16 2018 there were 1,658 different cryptos</a:t>
            </a:r>
          </a:p>
          <a:p>
            <a:r>
              <a:rPr lang="en-US" dirty="0">
                <a:solidFill>
                  <a:schemeClr val="bg1"/>
                </a:solidFill>
                <a:cs typeface="Calibri"/>
              </a:rPr>
              <a:t>Today – over 4,000!</a:t>
            </a:r>
            <a:endParaRPr lang="en-US" dirty="0">
              <a:solidFill>
                <a:schemeClr val="bg1"/>
              </a:solidFill>
            </a:endParaRPr>
          </a:p>
          <a:p>
            <a:pPr lvl="1"/>
            <a:r>
              <a:rPr lang="en-US" dirty="0">
                <a:solidFill>
                  <a:schemeClr val="bg1"/>
                </a:solidFill>
              </a:rPr>
              <a:t>Litecoin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Ethereum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Monero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Ripple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Many, Many More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968A0D9-8FBE-4F89-9F33-00499FEB82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0182" y="2261338"/>
            <a:ext cx="7817450" cy="4596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000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1DCFDA-EAC7-4BBD-8BDD-79603CD1EF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i="1" cap="all" dirty="0">
                <a:ea typeface="+mj-lt"/>
                <a:cs typeface="+mj-lt"/>
              </a:rPr>
              <a:t>UNDERSTANDING BITCOIN + CRYPTO</a:t>
            </a:r>
            <a:endParaRPr lang="en-US" dirty="0">
              <a:ea typeface="+mj-lt"/>
              <a:cs typeface="+mj-lt"/>
            </a:endParaRPr>
          </a:p>
          <a:p>
            <a:endParaRPr lang="en-US" dirty="0">
              <a:cs typeface="Calibri Ligh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6AAA7B-5A5B-494E-8DCD-6284BDAAA7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00000"/>
              </a:lnSpc>
            </a:pPr>
            <a:r>
              <a:rPr lang="en-US" dirty="0">
                <a:ea typeface="+mn-lt"/>
                <a:cs typeface="+mn-lt"/>
              </a:rPr>
              <a:t>A decentralized peer-to-peer ledger that can validate electronic transactions allowing “online payments to be sent directly from one party to another without going through a financial institution.”</a:t>
            </a:r>
          </a:p>
          <a:p>
            <a:pPr>
              <a:lnSpc>
                <a:spcPct val="100000"/>
              </a:lnSpc>
            </a:pPr>
            <a:r>
              <a:rPr lang="en-US" dirty="0">
                <a:ea typeface="+mn-lt"/>
                <a:cs typeface="+mn-lt"/>
              </a:rPr>
              <a:t>Enables virtual digital currency by solving the double-spend problem</a:t>
            </a:r>
          </a:p>
          <a:p>
            <a:endParaRPr lang="en-US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764648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E95D989-81FA-4BAD-9AD5-E46CEDA91B36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3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56189E5-8A3E-4CFD-B71B-CCD0F8495E56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4293" y="0"/>
            <a:ext cx="142074" cy="6858000"/>
          </a:xfrm>
          <a:prstGeom prst="rect">
            <a:avLst/>
          </a:prstGeom>
          <a:solidFill>
            <a:schemeClr val="tx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2127C92-C2DC-472B-9E29-43A3162767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11161"/>
            <a:ext cx="3678382" cy="5403370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DO CRYPTOS HAVE ALL THE “</a:t>
            </a:r>
            <a:r>
              <a:rPr lang="en-US" sz="3600" b="1" i="1" dirty="0">
                <a:solidFill>
                  <a:schemeClr val="bg1"/>
                </a:solidFill>
              </a:rPr>
              <a:t>CHARACTERISTICS OF CURRENCY</a:t>
            </a:r>
            <a:r>
              <a:rPr lang="en-US" sz="3600" b="1" dirty="0">
                <a:solidFill>
                  <a:schemeClr val="bg1"/>
                </a:solidFill>
              </a:rPr>
              <a:t>”?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AB8F12EF-B629-4320-8BDC-DBF45169EE06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459413" y="642938"/>
          <a:ext cx="6089650" cy="55721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5591330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944B94-6B04-48E3-A5A2-3570D26E2D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i="1" cap="all" dirty="0">
                <a:solidFill>
                  <a:srgbClr val="002060"/>
                </a:solidFill>
                <a:ea typeface="+mj-lt"/>
                <a:cs typeface="+mj-lt"/>
              </a:rPr>
              <a:t>THE DOUBLE SPEND PROBLEM</a:t>
            </a:r>
            <a:endParaRPr lang="en-US" dirty="0">
              <a:ea typeface="+mj-lt"/>
              <a:cs typeface="+mj-lt"/>
            </a:endParaRPr>
          </a:p>
          <a:p>
            <a:endParaRPr lang="en-US" dirty="0">
              <a:cs typeface="Calibri Ligh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3820E3-0475-415B-9457-11A1A798D8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ea typeface="+mn-lt"/>
                <a:cs typeface="+mn-lt"/>
              </a:rPr>
              <a:t>A seller has to ensure the Bitcoin hasn’t been already used elsewhere.</a:t>
            </a:r>
          </a:p>
          <a:p>
            <a:endParaRPr lang="en-US" dirty="0">
              <a:cs typeface="Calibri"/>
            </a:endParaRPr>
          </a:p>
        </p:txBody>
      </p:sp>
      <p:pic>
        <p:nvPicPr>
          <p:cNvPr id="4" name="Picture 4" descr="Diagram&#10;&#10;Description automatically generated">
            <a:extLst>
              <a:ext uri="{FF2B5EF4-FFF2-40B4-BE49-F238E27FC236}">
                <a16:creationId xmlns:a16="http://schemas.microsoft.com/office/drawing/2014/main" id="{F3E9733B-F706-4C56-8EE6-6EE2596E46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6430" y="2783541"/>
            <a:ext cx="5950423" cy="1290918"/>
          </a:xfrm>
          <a:prstGeom prst="rect">
            <a:avLst/>
          </a:prstGeom>
        </p:spPr>
      </p:pic>
      <p:pic>
        <p:nvPicPr>
          <p:cNvPr id="5" name="Picture 5" descr="Diagram, schematic&#10;&#10;Description automatically generated">
            <a:extLst>
              <a:ext uri="{FF2B5EF4-FFF2-40B4-BE49-F238E27FC236}">
                <a16:creationId xmlns:a16="http://schemas.microsoft.com/office/drawing/2014/main" id="{459A4E65-6066-4FE6-BED0-F933FD702E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4088" y="4736803"/>
            <a:ext cx="6041407" cy="1080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8373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5588C1-05C3-47D6-B62A-60FCA0E26C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i="1" cap="all" dirty="0">
                <a:ea typeface="+mj-lt"/>
                <a:cs typeface="+mj-lt"/>
              </a:rPr>
              <a:t>OVERVIEW</a:t>
            </a:r>
            <a:endParaRPr lang="en-US" dirty="0">
              <a:ea typeface="+mj-lt"/>
              <a:cs typeface="+mj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F9C70B-6002-4C8E-BE6A-AAA1C1F88D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42384"/>
            <a:ext cx="10515600" cy="4931522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>
              <a:lnSpc>
                <a:spcPct val="100000"/>
              </a:lnSpc>
            </a:pPr>
            <a:r>
              <a:rPr lang="en-US" sz="2400" dirty="0">
                <a:ea typeface="+mn-lt"/>
                <a:cs typeface="+mn-lt"/>
              </a:rPr>
              <a:t>Technical stuff – what is Bitcoin and crypto?</a:t>
            </a:r>
          </a:p>
          <a:p>
            <a:pPr>
              <a:lnSpc>
                <a:spcPct val="100000"/>
              </a:lnSpc>
            </a:pPr>
            <a:r>
              <a:rPr lang="en-US" sz="2400" dirty="0">
                <a:ea typeface="+mn-lt"/>
                <a:cs typeface="+mn-lt"/>
              </a:rPr>
              <a:t>Goal – learn enough as a lawyer to flag issues</a:t>
            </a:r>
          </a:p>
          <a:p>
            <a:pPr>
              <a:lnSpc>
                <a:spcPct val="100000"/>
              </a:lnSpc>
            </a:pPr>
            <a:r>
              <a:rPr lang="en-US" sz="2400" dirty="0">
                <a:ea typeface="+mn-lt"/>
                <a:cs typeface="+mn-lt"/>
              </a:rPr>
              <a:t>Bitcoin/Crypto in divorce context</a:t>
            </a:r>
          </a:p>
          <a:p>
            <a:pPr>
              <a:lnSpc>
                <a:spcPct val="100000"/>
              </a:lnSpc>
            </a:pPr>
            <a:r>
              <a:rPr lang="en-US" sz="2400" dirty="0">
                <a:ea typeface="+mn-lt"/>
                <a:cs typeface="+mn-lt"/>
              </a:rPr>
              <a:t>Property v. Income</a:t>
            </a:r>
          </a:p>
          <a:p>
            <a:pPr>
              <a:lnSpc>
                <a:spcPct val="100000"/>
              </a:lnSpc>
            </a:pPr>
            <a:r>
              <a:rPr lang="en-US" sz="2400" dirty="0">
                <a:ea typeface="+mn-lt"/>
                <a:cs typeface="+mn-lt"/>
              </a:rPr>
              <a:t>Preservation Letters / Spoliation</a:t>
            </a:r>
          </a:p>
          <a:p>
            <a:pPr>
              <a:lnSpc>
                <a:spcPct val="100000"/>
              </a:lnSpc>
            </a:pPr>
            <a:r>
              <a:rPr lang="en-US" sz="2400" dirty="0">
                <a:ea typeface="+mn-lt"/>
                <a:cs typeface="+mn-lt"/>
              </a:rPr>
              <a:t>Discovery Challenges</a:t>
            </a:r>
          </a:p>
          <a:p>
            <a:pPr>
              <a:lnSpc>
                <a:spcPct val="100000"/>
              </a:lnSpc>
            </a:pPr>
            <a:r>
              <a:rPr lang="en-US" sz="2400" dirty="0">
                <a:ea typeface="+mn-lt"/>
                <a:cs typeface="+mn-lt"/>
              </a:rPr>
              <a:t>Examination of Electronic Devices</a:t>
            </a:r>
          </a:p>
          <a:p>
            <a:pPr>
              <a:lnSpc>
                <a:spcPct val="100000"/>
              </a:lnSpc>
            </a:pPr>
            <a:r>
              <a:rPr lang="en-US" sz="2400" dirty="0">
                <a:ea typeface="+mn-lt"/>
                <a:cs typeface="+mn-lt"/>
              </a:rPr>
              <a:t>Taxation</a:t>
            </a:r>
          </a:p>
          <a:p>
            <a:pPr>
              <a:lnSpc>
                <a:spcPct val="100000"/>
              </a:lnSpc>
            </a:pPr>
            <a:r>
              <a:rPr lang="en-US" sz="2400" dirty="0">
                <a:ea typeface="+mn-lt"/>
                <a:cs typeface="+mn-lt"/>
              </a:rPr>
              <a:t>Non Fungible Tokens (NFT’s)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i="1" dirty="0">
                <a:ea typeface="+mn-lt"/>
                <a:cs typeface="+mn-lt"/>
              </a:rPr>
              <a:t>       </a:t>
            </a:r>
            <a:r>
              <a:rPr lang="en-US" dirty="0">
                <a:ea typeface="+mn-lt"/>
                <a:cs typeface="+mn-lt"/>
              </a:rPr>
              <a:t>Note – </a:t>
            </a:r>
            <a:r>
              <a:rPr lang="en-US" i="1" dirty="0">
                <a:ea typeface="+mn-lt"/>
                <a:cs typeface="+mn-lt"/>
              </a:rPr>
              <a:t>“A Divorce Practitioner’s Bitcoin Primer,” </a:t>
            </a:r>
            <a:r>
              <a:rPr lang="en-US" dirty="0">
                <a:ea typeface="+mn-lt"/>
                <a:cs typeface="+mn-lt"/>
              </a:rPr>
              <a:t>in JAAML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20492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A4AC5506-6312-4701-8D3C-40187889A947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2" descr="Image result for what is definition double spending">
            <a:extLst>
              <a:ext uri="{FF2B5EF4-FFF2-40B4-BE49-F238E27FC236}">
                <a16:creationId xmlns:a16="http://schemas.microsoft.com/office/drawing/2014/main" id="{03FB27DA-08FA-4781-84DE-CECDA16539F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467" y="2372880"/>
            <a:ext cx="10905066" cy="2998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27148AB-2903-432C-83D0-7A28F61EAC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DOUBLE-SPEND FIXED</a:t>
            </a:r>
          </a:p>
        </p:txBody>
      </p:sp>
    </p:spTree>
    <p:extLst>
      <p:ext uri="{BB962C8B-B14F-4D97-AF65-F5344CB8AC3E}">
        <p14:creationId xmlns:p14="http://schemas.microsoft.com/office/powerpoint/2010/main" val="32672651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4A7FA3-ABE5-45DE-AB32-EF5628C58C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1" cap="all" dirty="0">
                <a:ea typeface="+mj-lt"/>
                <a:cs typeface="+mj-lt"/>
              </a:rPr>
              <a:t>          THE DOUBLE SPEND PROBLEM</a:t>
            </a:r>
            <a:endParaRPr lang="en-US" dirty="0"/>
          </a:p>
        </p:txBody>
      </p:sp>
      <p:pic>
        <p:nvPicPr>
          <p:cNvPr id="4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5D90346A-AFCA-4AB2-84ED-3DF7BD4DFA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81425" y="2129631"/>
            <a:ext cx="4629150" cy="3743325"/>
          </a:xfrm>
        </p:spPr>
      </p:pic>
    </p:spTree>
    <p:extLst>
      <p:ext uri="{BB962C8B-B14F-4D97-AF65-F5344CB8AC3E}">
        <p14:creationId xmlns:p14="http://schemas.microsoft.com/office/powerpoint/2010/main" val="9408775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D70B121-56F4-4848-B38B-182089D909F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tx1">
              <a:alpha val="8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D72A2C9-F3CA-4216-8BAD-FA4C970C3C4E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2057400"/>
            <a:ext cx="0" cy="27432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D8FD8412-051E-48C8-AEB6-94798B1170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63877"/>
            <a:ext cx="3494362" cy="4930246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</a:rPr>
              <a:t>WHAT IS A DISTRIBUTED LEDGER?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0B5287-C1B7-46A5-A632-41C3D3BB35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6031" y="963877"/>
            <a:ext cx="6377769" cy="4930246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4000" b="1" dirty="0"/>
              <a:t>A consensus of replicated, shared, and synchronized digital data geographically spread across multiple sites, countries, or institutions. There is no central administrator or centralized data storage.</a:t>
            </a:r>
          </a:p>
        </p:txBody>
      </p:sp>
    </p:spTree>
    <p:extLst>
      <p:ext uri="{BB962C8B-B14F-4D97-AF65-F5344CB8AC3E}">
        <p14:creationId xmlns:p14="http://schemas.microsoft.com/office/powerpoint/2010/main" val="84012677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32BC26D8-82FB-445E-AA49-62A77D7C1EE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CB44330D-EA18-4254-AA95-EB49948539B8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194" name="Picture 2" descr="Image result for distributed ledger">
            <a:extLst>
              <a:ext uri="{FF2B5EF4-FFF2-40B4-BE49-F238E27FC236}">
                <a16:creationId xmlns:a16="http://schemas.microsoft.com/office/drawing/2014/main" id="{F7B37644-B5EF-455F-8E10-336A6FE490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3969" y="643467"/>
            <a:ext cx="9564061" cy="557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596569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9D5387-1E18-4FAC-896E-FC8FE40572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i="1" cap="all" dirty="0">
                <a:ea typeface="+mj-lt"/>
                <a:cs typeface="+mj-lt"/>
              </a:rPr>
              <a:t>BLOCKCHAIN</a:t>
            </a:r>
            <a:endParaRPr lang="en-US" dirty="0">
              <a:ea typeface="+mj-lt"/>
              <a:cs typeface="+mj-lt"/>
            </a:endParaRPr>
          </a:p>
          <a:p>
            <a:endParaRPr lang="en-US" dirty="0">
              <a:cs typeface="Calibri Ligh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C25895-07CA-4079-B78B-B0ADDAF14D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00000"/>
              </a:lnSpc>
            </a:pPr>
            <a:r>
              <a:rPr lang="en-US" dirty="0">
                <a:ea typeface="+mn-lt"/>
                <a:cs typeface="+mn-lt"/>
              </a:rPr>
              <a:t>Technology that solves the double spend problem without a centralized financial institution.</a:t>
            </a:r>
          </a:p>
          <a:p>
            <a:pPr>
              <a:lnSpc>
                <a:spcPct val="100000"/>
              </a:lnSpc>
            </a:pPr>
            <a:r>
              <a:rPr lang="en-US" dirty="0">
                <a:ea typeface="+mn-lt"/>
                <a:cs typeface="+mn-lt"/>
              </a:rPr>
              <a:t>A peer-to-peer immutable distributed ledger to generate computational proof of the chronological order of transactions.  </a:t>
            </a:r>
          </a:p>
          <a:p>
            <a:pPr>
              <a:lnSpc>
                <a:spcPct val="100000"/>
              </a:lnSpc>
            </a:pPr>
            <a:r>
              <a:rPr lang="en-US" dirty="0">
                <a:ea typeface="+mn-lt"/>
                <a:cs typeface="+mn-lt"/>
              </a:rPr>
              <a:t>Founded upon a single, agreed-upon history of the order of transactions. </a:t>
            </a:r>
          </a:p>
          <a:p>
            <a:pPr>
              <a:lnSpc>
                <a:spcPct val="100000"/>
              </a:lnSpc>
            </a:pPr>
            <a:r>
              <a:rPr lang="en-US" dirty="0">
                <a:ea typeface="+mn-lt"/>
                <a:cs typeface="+mn-lt"/>
              </a:rPr>
              <a:t>Underlying technology for Bitcoin</a:t>
            </a:r>
          </a:p>
          <a:p>
            <a:pPr>
              <a:lnSpc>
                <a:spcPct val="100000"/>
              </a:lnSpc>
            </a:pPr>
            <a:endParaRPr lang="en-US" dirty="0">
              <a:ea typeface="+mn-lt"/>
              <a:cs typeface="+mn-lt"/>
            </a:endParaRPr>
          </a:p>
          <a:p>
            <a:endParaRPr lang="en-US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2338929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Rectangle 79">
            <a:extLst>
              <a:ext uri="{FF2B5EF4-FFF2-40B4-BE49-F238E27FC236}">
                <a16:creationId xmlns:a16="http://schemas.microsoft.com/office/drawing/2014/main" id="{F98ED85F-DCEE-4B50-802E-71A6E3E12B04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tx1">
              <a:alpha val="10000"/>
            </a:schemeClr>
          </a:solidFill>
          <a:ln w="127000" cap="sq" cmpd="thinThick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8FD8412-051E-48C8-AEB6-94798B1170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31825"/>
            <a:ext cx="10515600" cy="1325563"/>
          </a:xfrm>
        </p:spPr>
        <p:txBody>
          <a:bodyPr>
            <a:normAutofit/>
          </a:bodyPr>
          <a:lstStyle/>
          <a:p>
            <a:r>
              <a:rPr lang="en-US" b="1" dirty="0"/>
              <a:t>What is a Block?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0B5287-C1B7-46A5-A632-41C3D3BB35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57400"/>
            <a:ext cx="10515600" cy="387176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600" dirty="0"/>
              <a:t>Files where data pertaining to the network is permanently recorded. A block records some or all of the most recent Bitcoin transactions that have not yet entered any prior blocks. Thus a block is like a page of a ledger or record book. Each time a block is ‘completed’, it gives way to the next block in the blockchain. A block is thus a permanent store of records which, once written, cannot be altered or removed. </a:t>
            </a:r>
            <a:br>
              <a:rPr lang="en-US" sz="3600" dirty="0"/>
            </a:br>
            <a:endParaRPr lang="en-US" sz="36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22E1296-7CE6-4F6F-8C1A-38EB224EF1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9164" y="466291"/>
            <a:ext cx="6225309" cy="1325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25399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: Top Corners Rounded 70">
            <a:extLst>
              <a:ext uri="{FF2B5EF4-FFF2-40B4-BE49-F238E27FC236}">
                <a16:creationId xmlns:a16="http://schemas.microsoft.com/office/drawing/2014/main" id="{3BAF1561-20C4-41FD-A35F-BF2B9E727F3E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529466" y="996722"/>
            <a:ext cx="5923488" cy="4864556"/>
          </a:xfrm>
          <a:prstGeom prst="round2SameRect">
            <a:avLst>
              <a:gd name="adj1" fmla="val 3762"/>
              <a:gd name="adj2" fmla="val 0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3" name="Rectangle: Top Corners Rounded 72">
            <a:extLst>
              <a:ext uri="{FF2B5EF4-FFF2-40B4-BE49-F238E27FC236}">
                <a16:creationId xmlns:a16="http://schemas.microsoft.com/office/drawing/2014/main" id="{839DC788-B140-4F3E-A91E-CB3E70ED940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457200" y="1050468"/>
            <a:ext cx="5609397" cy="4757058"/>
          </a:xfrm>
          <a:prstGeom prst="round2SameRect">
            <a:avLst>
              <a:gd name="adj1" fmla="val 2061"/>
              <a:gd name="adj2" fmla="val 0"/>
            </a:avLst>
          </a:prstGeom>
          <a:noFill/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FC18D930-0EEE-448F-ABF1-2AA3C83DA552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4071" y="2705800"/>
            <a:ext cx="1597456" cy="0"/>
          </a:xfrm>
          <a:prstGeom prst="line">
            <a:avLst/>
          </a:prstGeom>
          <a:ln w="508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Image result for what is blockchain">
            <a:extLst>
              <a:ext uri="{FF2B5EF4-FFF2-40B4-BE49-F238E27FC236}">
                <a16:creationId xmlns:a16="http://schemas.microsoft.com/office/drawing/2014/main" id="{F82ACB36-F511-4570-ADC7-98DBFDE6DD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3767" y="921963"/>
            <a:ext cx="6542117" cy="4857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8FD8412-051E-48C8-AEB6-94798B1170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733" y="981091"/>
            <a:ext cx="4092951" cy="1624457"/>
          </a:xfrm>
        </p:spPr>
        <p:txBody>
          <a:bodyPr>
            <a:normAutofit/>
          </a:bodyPr>
          <a:lstStyle/>
          <a:p>
            <a:r>
              <a:rPr lang="en-US" sz="3600">
                <a:solidFill>
                  <a:schemeClr val="bg1"/>
                </a:solidFill>
              </a:rPr>
              <a:t>What is Blockchain Technology?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0B5287-C1B7-46A5-A632-41C3D3BB35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733" y="2834809"/>
            <a:ext cx="4092951" cy="3042099"/>
          </a:xfrm>
        </p:spPr>
        <p:txBody>
          <a:bodyPr anchor="t">
            <a:norm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In the language of cryptocurrency, a block is a record of new transactions (that could mean the location of cryptocurrency, or medical data, or even voting records). Once each block is completed it’s added to the chain, creating a chain of blocks: a blockchain.</a:t>
            </a:r>
          </a:p>
        </p:txBody>
      </p:sp>
    </p:spTree>
    <p:extLst>
      <p:ext uri="{BB962C8B-B14F-4D97-AF65-F5344CB8AC3E}">
        <p14:creationId xmlns:p14="http://schemas.microsoft.com/office/powerpoint/2010/main" val="34766360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Rectangle 75">
            <a:extLst>
              <a:ext uri="{FF2B5EF4-FFF2-40B4-BE49-F238E27FC236}">
                <a16:creationId xmlns:a16="http://schemas.microsoft.com/office/drawing/2014/main" id="{8D70B121-56F4-4848-B38B-182089D909F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tx1">
              <a:alpha val="8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2D72A2C9-F3CA-4216-8BAD-FA4C970C3C4E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2057400"/>
            <a:ext cx="0" cy="27432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D8FD8412-051E-48C8-AEB6-94798B1170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564" y="963877"/>
            <a:ext cx="4332731" cy="4930246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solidFill>
                  <a:schemeClr val="accent1"/>
                </a:solidFill>
              </a:rPr>
              <a:t>WHAT IS DECENTRALIZATION</a:t>
            </a:r>
          </a:p>
        </p:txBody>
      </p:sp>
      <p:sp>
        <p:nvSpPr>
          <p:cNvPr id="6151" name="Content Placeholder 6150"/>
          <p:cNvSpPr>
            <a:spLocks noGrp="1"/>
          </p:cNvSpPr>
          <p:nvPr>
            <p:ph idx="1"/>
          </p:nvPr>
        </p:nvSpPr>
        <p:spPr>
          <a:xfrm>
            <a:off x="4976031" y="963877"/>
            <a:ext cx="6377769" cy="4930246"/>
          </a:xfrm>
        </p:spPr>
        <p:txBody>
          <a:bodyPr anchor="ctr">
            <a:normAutofit/>
          </a:bodyPr>
          <a:lstStyle/>
          <a:p>
            <a:r>
              <a:rPr lang="en-US" sz="3600" b="1" dirty="0"/>
              <a:t>No Single Authority</a:t>
            </a:r>
          </a:p>
          <a:p>
            <a:endParaRPr lang="en-US" sz="3600" b="1" dirty="0"/>
          </a:p>
          <a:p>
            <a:r>
              <a:rPr lang="en-US" sz="3600" b="1" dirty="0"/>
              <a:t>No Single Data Repository</a:t>
            </a:r>
          </a:p>
          <a:p>
            <a:endParaRPr lang="en-US" sz="3600" b="1" dirty="0"/>
          </a:p>
          <a:p>
            <a:r>
              <a:rPr lang="en-US" sz="3600" b="1" dirty="0"/>
              <a:t>No  Single Government</a:t>
            </a:r>
          </a:p>
          <a:p>
            <a:endParaRPr lang="en-US" sz="3600" b="1" dirty="0"/>
          </a:p>
          <a:p>
            <a:r>
              <a:rPr lang="en-US" sz="3600" b="1" dirty="0"/>
              <a:t>No Geographical Boundary</a:t>
            </a:r>
          </a:p>
        </p:txBody>
      </p:sp>
    </p:spTree>
    <p:extLst>
      <p:ext uri="{BB962C8B-B14F-4D97-AF65-F5344CB8AC3E}">
        <p14:creationId xmlns:p14="http://schemas.microsoft.com/office/powerpoint/2010/main" val="44025925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Image result for what is decentralization">
            <a:extLst>
              <a:ext uri="{FF2B5EF4-FFF2-40B4-BE49-F238E27FC236}">
                <a16:creationId xmlns:a16="http://schemas.microsoft.com/office/drawing/2014/main" id="{9EB7FF45-E562-497E-8145-AAD16E2A8D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6769" y="115042"/>
            <a:ext cx="9327307" cy="6538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179583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394DCB-A3D5-419D-884F-46A155C46F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i="1" cap="all" dirty="0">
                <a:solidFill>
                  <a:srgbClr val="002060"/>
                </a:solidFill>
                <a:ea typeface="+mj-lt"/>
                <a:cs typeface="+mj-lt"/>
              </a:rPr>
              <a:t>OBTAINING BITCOIN</a:t>
            </a:r>
            <a:endParaRPr lang="en-US" dirty="0">
              <a:ea typeface="+mj-lt"/>
              <a:cs typeface="+mj-lt"/>
            </a:endParaRPr>
          </a:p>
          <a:p>
            <a:endParaRPr lang="en-US" dirty="0">
              <a:cs typeface="Calibri Ligh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25ECCA-0DB6-4653-BD48-B7321095E3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00000"/>
              </a:lnSpc>
            </a:pPr>
            <a:r>
              <a:rPr lang="en-US" dirty="0">
                <a:ea typeface="+mn-lt"/>
                <a:cs typeface="+mn-lt"/>
              </a:rPr>
              <a:t>Miners acquire new Bitcoin</a:t>
            </a:r>
          </a:p>
          <a:p>
            <a:pPr>
              <a:lnSpc>
                <a:spcPct val="100000"/>
              </a:lnSpc>
            </a:pPr>
            <a:r>
              <a:rPr lang="en-US" dirty="0">
                <a:ea typeface="+mn-lt"/>
                <a:cs typeface="+mn-lt"/>
              </a:rPr>
              <a:t>Public can use an exchange</a:t>
            </a:r>
          </a:p>
          <a:p>
            <a:pPr>
              <a:lnSpc>
                <a:spcPct val="100000"/>
              </a:lnSpc>
            </a:pPr>
            <a:endParaRPr lang="en-US" dirty="0">
              <a:ea typeface="+mn-lt"/>
              <a:cs typeface="+mn-lt"/>
            </a:endParaRPr>
          </a:p>
          <a:p>
            <a:endParaRPr lang="en-US" dirty="0">
              <a:cs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D699F0A-8745-4FAC-BD9E-7404FB08D3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1299" y="1453243"/>
            <a:ext cx="4505558" cy="3176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2383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1E5B20-9483-4262-896D-1149F52A14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Critical Concepts in the Evolution of Currency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6D5698-3D78-4468-9199-0ABF44A9F0B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/>
          </a:bodyPr>
          <a:lstStyle/>
          <a:p>
            <a:r>
              <a:rPr lang="en-US" sz="3200" dirty="0"/>
              <a:t>How did we get from here . . .</a:t>
            </a:r>
            <a:r>
              <a:rPr lang="en-US" dirty="0"/>
              <a:t>		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4F716AB8-838B-4D83-90C6-B4DCC2DB0FC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88" y="2630857"/>
            <a:ext cx="5157787" cy="3433023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6A320F4-6134-4D29-89C6-CDFD212FDB3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92500"/>
          </a:bodyPr>
          <a:lstStyle/>
          <a:p>
            <a:r>
              <a:rPr lang="en-US" sz="3200" dirty="0"/>
              <a:t>. . . to here?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469AABF7-8FE1-4740-B18A-6DBFD966A689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889978"/>
            <a:ext cx="5183188" cy="2914781"/>
          </a:xfrm>
        </p:spPr>
      </p:pic>
    </p:spTree>
    <p:extLst>
      <p:ext uri="{BB962C8B-B14F-4D97-AF65-F5344CB8AC3E}">
        <p14:creationId xmlns:p14="http://schemas.microsoft.com/office/powerpoint/2010/main" val="90066318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15749FD-D6AD-4B33-BF16-AF27A39BF4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762000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/>
              <a:t>Mining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388BE39-0B4E-4A33-936B-2843F60A07B2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Autofit/>
          </a:bodyPr>
          <a:lstStyle/>
          <a:p>
            <a:r>
              <a:rPr lang="en-US" sz="3200" b="1" dirty="0"/>
              <a:t>The process by which transactions are verified and added to the public ledger, known as the block chain, and also the means through which new bitcoin are released. </a:t>
            </a:r>
          </a:p>
        </p:txBody>
      </p:sp>
      <p:pic>
        <p:nvPicPr>
          <p:cNvPr id="9222" name="Picture 6" descr="Image result for bitcoin mining">
            <a:extLst>
              <a:ext uri="{FF2B5EF4-FFF2-40B4-BE49-F238E27FC236}">
                <a16:creationId xmlns:a16="http://schemas.microsoft.com/office/drawing/2014/main" id="{FE34F267-FB02-41B2-B0B7-BB1F696C0024}"/>
              </a:ext>
            </a:extLst>
          </p:cNvPr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84" r="14984"/>
          <a:stretch>
            <a:fillRect/>
          </a:stretch>
        </p:blipFill>
        <p:spPr bwMode="auto">
          <a:xfrm>
            <a:off x="5183187" y="318053"/>
            <a:ext cx="6505229" cy="6188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815731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Image result for definition bitcoin mining">
            <a:extLst>
              <a:ext uri="{FF2B5EF4-FFF2-40B4-BE49-F238E27FC236}">
                <a16:creationId xmlns:a16="http://schemas.microsoft.com/office/drawing/2014/main" id="{B65D68F6-0284-4BCE-9D2B-4A4617212A4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-400878"/>
            <a:ext cx="3982278" cy="3982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B709B94-981D-42DE-8129-A065BA61E1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   </a:t>
            </a:r>
            <a:r>
              <a:rPr lang="en-US" sz="6000" b="1" dirty="0"/>
              <a:t>BITCOIN MINING WAR ROOM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8244ADD-79DB-468E-8245-8BD0896CA3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6982" y="1514764"/>
            <a:ext cx="9566413" cy="5357192"/>
          </a:xfrm>
        </p:spPr>
      </p:pic>
    </p:spTree>
    <p:extLst>
      <p:ext uri="{BB962C8B-B14F-4D97-AF65-F5344CB8AC3E}">
        <p14:creationId xmlns:p14="http://schemas.microsoft.com/office/powerpoint/2010/main" val="385438174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9DE30E-D242-4022-9704-8ED47716F9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b="1" dirty="0"/>
              <a:t>CRYPTOCURRENCY TRANSACTIONS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213FE5-477A-48B8-AF26-64674DD2AF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On-line Exchanges</a:t>
            </a:r>
          </a:p>
          <a:p>
            <a:r>
              <a:rPr lang="en-US" dirty="0"/>
              <a:t>Coinbase etc.</a:t>
            </a:r>
          </a:p>
          <a:p>
            <a:r>
              <a:rPr lang="en-US" dirty="0"/>
              <a:t>Using cryptos in the real world</a:t>
            </a:r>
          </a:p>
          <a:p>
            <a:pPr lvl="1"/>
            <a:r>
              <a:rPr lang="en-US" dirty="0"/>
              <a:t>In 2018 estimates are one-third of millennials own(</a:t>
            </a:r>
            <a:r>
              <a:rPr lang="en-US" dirty="0" err="1"/>
              <a:t>ed</a:t>
            </a:r>
            <a:r>
              <a:rPr lang="en-US" dirty="0"/>
              <a:t>) cryptos</a:t>
            </a:r>
          </a:p>
          <a:p>
            <a:r>
              <a:rPr lang="en-US" dirty="0"/>
              <a:t>Advantages and Disadvantages</a:t>
            </a:r>
          </a:p>
          <a:p>
            <a:pPr lvl="1"/>
            <a:r>
              <a:rPr lang="en-US" dirty="0"/>
              <a:t>Privacy issues</a:t>
            </a:r>
          </a:p>
          <a:p>
            <a:pPr lvl="1"/>
            <a:r>
              <a:rPr lang="en-US" dirty="0"/>
              <a:t>Volatility</a:t>
            </a:r>
          </a:p>
          <a:p>
            <a:pPr lvl="1"/>
            <a:r>
              <a:rPr lang="en-US" dirty="0"/>
              <a:t>Taxation issues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77633E8-A73A-443E-830C-229783D4AF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1892" y="3891174"/>
            <a:ext cx="6530108" cy="2884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08613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60C7ED-3D24-4EC5-8A01-E1765425D1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1" cap="all" dirty="0">
                <a:ea typeface="+mj-lt"/>
                <a:cs typeface="+mj-lt"/>
              </a:rPr>
              <a:t>               COINBASE SCREENSHOTS</a:t>
            </a:r>
            <a:endParaRPr lang="en-US" dirty="0"/>
          </a:p>
        </p:txBody>
      </p:sp>
      <p:pic>
        <p:nvPicPr>
          <p:cNvPr id="4" name="Picture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72DAE52D-414E-4BDD-8A98-BEEDA3CAD4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73991" y="1926052"/>
            <a:ext cx="5943600" cy="3286125"/>
          </a:xfrm>
        </p:spPr>
      </p:pic>
    </p:spTree>
    <p:extLst>
      <p:ext uri="{BB962C8B-B14F-4D97-AF65-F5344CB8AC3E}">
        <p14:creationId xmlns:p14="http://schemas.microsoft.com/office/powerpoint/2010/main" val="341132460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D70B121-56F4-4848-B38B-182089D909F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tx1">
              <a:alpha val="8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D72A2C9-F3CA-4216-8BAD-FA4C970C3C4E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2057400"/>
            <a:ext cx="0" cy="27432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C86D8CFE-20C1-44E0-91F6-085ACD8992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63877"/>
            <a:ext cx="3494362" cy="4930246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</a:rPr>
              <a:t>WHAT IS A PUBLIC ADDRESS?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BC8382-5680-40A9-B106-9BA581AA78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6031" y="963877"/>
            <a:ext cx="6377769" cy="4930246"/>
          </a:xfrm>
        </p:spPr>
        <p:txBody>
          <a:bodyPr anchor="ctr">
            <a:normAutofit/>
          </a:bodyPr>
          <a:lstStyle/>
          <a:p>
            <a:r>
              <a:rPr lang="en-US" dirty="0"/>
              <a:t>Another alphanumeric address/number which is derived from private keys only by using cryptographic math functions.</a:t>
            </a:r>
          </a:p>
          <a:p>
            <a:r>
              <a:rPr lang="en-US" dirty="0"/>
              <a:t>impossible to reverse engineer and reach the private key from which it was generated.</a:t>
            </a:r>
          </a:p>
          <a:p>
            <a:r>
              <a:rPr lang="en-US" dirty="0"/>
              <a:t>Address used to publicly receive bitcoins.</a:t>
            </a:r>
          </a:p>
          <a:p>
            <a:r>
              <a:rPr lang="en-US" dirty="0"/>
              <a:t>This how the Bitcoin public address looks (it always starts with 1):</a:t>
            </a:r>
          </a:p>
          <a:p>
            <a:r>
              <a:rPr lang="en-US" b="1" i="1" dirty="0"/>
              <a:t>1EHNa6Q4Jz2uvNExL497mE43ikXhwF6kZm</a:t>
            </a:r>
            <a:endParaRPr lang="en-US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77193642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D70B121-56F4-4848-B38B-182089D909F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tx1">
              <a:alpha val="8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D72A2C9-F3CA-4216-8BAD-FA4C970C3C4E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2057400"/>
            <a:ext cx="0" cy="27432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C86D8CFE-20C1-44E0-91F6-085ACD8992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63877"/>
            <a:ext cx="3494362" cy="4930246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</a:rPr>
              <a:t>WHAT IS A PRIVATE ADDRESS?</a:t>
            </a:r>
            <a:br>
              <a:rPr lang="en-US" b="1" dirty="0">
                <a:solidFill>
                  <a:schemeClr val="accent1"/>
                </a:solidFill>
              </a:rPr>
            </a:b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BC8382-5680-40A9-B106-9BA581AA78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49198" y="840509"/>
            <a:ext cx="6733198" cy="5588000"/>
          </a:xfrm>
        </p:spPr>
        <p:txBody>
          <a:bodyPr anchor="ctr">
            <a:normAutofit fontScale="55000" lnSpcReduction="20000"/>
          </a:bodyPr>
          <a:lstStyle/>
          <a:p>
            <a:endParaRPr lang="en-US" sz="2200" dirty="0"/>
          </a:p>
          <a:p>
            <a:endParaRPr lang="en-US" sz="2400" dirty="0"/>
          </a:p>
          <a:p>
            <a:endParaRPr lang="en-US" sz="2400" dirty="0"/>
          </a:p>
          <a:p>
            <a:r>
              <a:rPr lang="en-US" sz="4500" dirty="0"/>
              <a:t>A </a:t>
            </a:r>
            <a:r>
              <a:rPr lang="en-US" sz="4500" b="1" dirty="0"/>
              <a:t>secret</a:t>
            </a:r>
            <a:r>
              <a:rPr lang="en-US" sz="4500" dirty="0"/>
              <a:t>, alphanumeric password/number used to spend/send your </a:t>
            </a:r>
            <a:r>
              <a:rPr lang="en-US" sz="4500" b="1" dirty="0">
                <a:solidFill>
                  <a:srgbClr val="FF0000"/>
                </a:solidFill>
              </a:rPr>
              <a:t>b</a:t>
            </a:r>
            <a:r>
              <a:rPr lang="en-US" sz="4500" dirty="0"/>
              <a:t>itcoins to another </a:t>
            </a:r>
            <a:r>
              <a:rPr lang="en-US" sz="4500" b="1" dirty="0">
                <a:solidFill>
                  <a:srgbClr val="FF0000"/>
                </a:solidFill>
              </a:rPr>
              <a:t>B</a:t>
            </a:r>
            <a:r>
              <a:rPr lang="en-US" sz="4500" dirty="0"/>
              <a:t>itcoin address. </a:t>
            </a:r>
          </a:p>
          <a:p>
            <a:r>
              <a:rPr lang="en-US" sz="4500" dirty="0"/>
              <a:t>A 256-bit long number picked randomly when you make a wallet.</a:t>
            </a:r>
          </a:p>
          <a:p>
            <a:r>
              <a:rPr lang="en-US" sz="4500" dirty="0"/>
              <a:t>The degree of randomness and uniqueness is well defined by cryptographic functions for security purposes.</a:t>
            </a:r>
          </a:p>
          <a:p>
            <a:r>
              <a:rPr lang="en-US" sz="4500" dirty="0"/>
              <a:t>This is how the </a:t>
            </a:r>
            <a:r>
              <a:rPr lang="en-US" sz="4500" b="1" dirty="0">
                <a:solidFill>
                  <a:srgbClr val="FF0000"/>
                </a:solidFill>
              </a:rPr>
              <a:t>B</a:t>
            </a:r>
            <a:r>
              <a:rPr lang="en-US" sz="4500" dirty="0"/>
              <a:t>itcoin private key looks (it always starts with 5):</a:t>
            </a:r>
          </a:p>
          <a:p>
            <a:r>
              <a:rPr lang="en-US" sz="4500" b="1" i="1" dirty="0"/>
              <a:t>5Kb8kLf9zgWQnogidDA76MzPL6TsZZY36hWXMssSzNydYXYB9KF</a:t>
            </a:r>
          </a:p>
          <a:p>
            <a:r>
              <a:rPr lang="en-US" sz="4500" dirty="0"/>
              <a:t>Don’t lose it</a:t>
            </a:r>
          </a:p>
          <a:p>
            <a:r>
              <a:rPr lang="en-US" sz="4500" dirty="0"/>
              <a:t>Don’t share it</a:t>
            </a:r>
          </a:p>
          <a:p>
            <a:pPr marL="0" indent="0">
              <a:buNone/>
            </a:pPr>
            <a:endParaRPr lang="en-US" sz="2200" b="1" i="1" dirty="0"/>
          </a:p>
          <a:p>
            <a:pPr marL="0" indent="0">
              <a:buNone/>
            </a:pPr>
            <a:endParaRPr lang="en-US" sz="2200" dirty="0"/>
          </a:p>
          <a:p>
            <a:pPr marL="0" indent="0">
              <a:buNone/>
            </a:pPr>
            <a:endParaRPr lang="en-US" sz="2200" dirty="0"/>
          </a:p>
          <a:p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271377807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60C7ED-3D24-4EC5-8A01-E1765425D1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1" cap="all" dirty="0">
                <a:ea typeface="+mj-lt"/>
                <a:cs typeface="+mj-lt"/>
              </a:rPr>
              <a:t>               COINBASE --- SUBPOENA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AB93822-5E02-485B-A7C7-AB74089E2C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5032375"/>
          </a:xfrm>
        </p:spPr>
        <p:txBody>
          <a:bodyPr/>
          <a:lstStyle/>
          <a:p>
            <a:r>
              <a:rPr lang="en-US" i="1" dirty="0"/>
              <a:t>United States v. Coinbase</a:t>
            </a:r>
            <a:r>
              <a:rPr lang="en-US" dirty="0"/>
              <a:t>, </a:t>
            </a:r>
            <a:r>
              <a:rPr lang="en-US" i="1" dirty="0"/>
              <a:t>Inc., </a:t>
            </a:r>
            <a:r>
              <a:rPr lang="en-US" dirty="0"/>
              <a:t>2019 WL 5890052 (N.D. Cal., Nov. 28, 2017)</a:t>
            </a:r>
          </a:p>
          <a:p>
            <a:r>
              <a:rPr lang="en-US" dirty="0"/>
              <a:t>Coinbase is a publicly traded San Francisco company.</a:t>
            </a:r>
          </a:p>
          <a:p>
            <a:r>
              <a:rPr lang="en-US" dirty="0"/>
              <a:t> The IRS successfully enforced a subpoena for the records of Coinbase customers. 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These records included transaction logs, records of payments processed, and customer correspondence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Ten"/>
              </a:rPr>
              <a:t>.  </a:t>
            </a:r>
            <a:endParaRPr kumimoji="0" lang="en-US" altLang="en-US" sz="4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endParaRPr lang="en-US" dirty="0"/>
          </a:p>
        </p:txBody>
      </p:sp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1D54D050-2D63-4201-B5DF-91621846E6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3334" y="4484594"/>
            <a:ext cx="5452783" cy="2171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62425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0BBE56-A662-4016-9C51-2BF4ED8170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br>
              <a:rPr lang="en-US" sz="2800" b="1" i="1" cap="all" dirty="0">
                <a:ea typeface="+mj-lt"/>
                <a:cs typeface="+mj-lt"/>
              </a:rPr>
            </a:br>
            <a:r>
              <a:rPr lang="en-US" sz="3600" b="1" i="1" cap="all" dirty="0">
                <a:ea typeface="+mj-lt"/>
                <a:cs typeface="+mj-lt"/>
              </a:rPr>
              <a:t>BUYING / SELLING</a:t>
            </a:r>
            <a:br>
              <a:rPr lang="en-US" sz="3600" b="1" i="1" cap="all" dirty="0">
                <a:ea typeface="+mj-lt"/>
                <a:cs typeface="+mj-lt"/>
              </a:rPr>
            </a:br>
            <a:r>
              <a:rPr lang="en-US" sz="3600" b="1" i="1" cap="all" dirty="0">
                <a:ea typeface="+mj-lt"/>
                <a:cs typeface="+mj-lt"/>
              </a:rPr>
              <a:t>ANONYMOUSLY</a:t>
            </a:r>
            <a:endParaRPr lang="en-US" sz="3600">
              <a:ea typeface="+mj-lt"/>
              <a:cs typeface="+mj-lt"/>
            </a:endParaRPr>
          </a:p>
          <a:p>
            <a:endParaRPr lang="en-US" dirty="0">
              <a:cs typeface="Calibri Ligh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F861D0-F5C9-4F55-9FEC-8BB7B7DB21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885418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00000"/>
              </a:lnSpc>
            </a:pPr>
            <a:endParaRPr lang="en-US" dirty="0">
              <a:ea typeface="+mn-lt"/>
              <a:cs typeface="+mn-lt"/>
            </a:endParaRPr>
          </a:p>
          <a:p>
            <a:pPr>
              <a:lnSpc>
                <a:spcPct val="100000"/>
              </a:lnSpc>
            </a:pPr>
            <a:endParaRPr lang="en-US" dirty="0">
              <a:ea typeface="+mn-lt"/>
              <a:cs typeface="+mn-lt"/>
            </a:endParaRPr>
          </a:p>
          <a:p>
            <a:pPr>
              <a:lnSpc>
                <a:spcPct val="100000"/>
              </a:lnSpc>
            </a:pPr>
            <a:endParaRPr lang="en-US" dirty="0">
              <a:ea typeface="+mn-lt"/>
              <a:cs typeface="+mn-lt"/>
            </a:endParaRPr>
          </a:p>
          <a:p>
            <a:pPr>
              <a:lnSpc>
                <a:spcPct val="100000"/>
              </a:lnSpc>
            </a:pPr>
            <a:r>
              <a:rPr lang="en-US" dirty="0">
                <a:ea typeface="+mn-lt"/>
                <a:cs typeface="+mn-lt"/>
              </a:rPr>
              <a:t>Buy anonymously through a source (often an individual) listed on a decentralized peer-to-peer network such as LocalBitcoins.com</a:t>
            </a:r>
          </a:p>
          <a:p>
            <a:pPr>
              <a:lnSpc>
                <a:spcPct val="100000"/>
              </a:lnSpc>
            </a:pPr>
            <a:r>
              <a:rPr lang="en-US" dirty="0">
                <a:ea typeface="+mn-lt"/>
                <a:cs typeface="+mn-lt"/>
              </a:rPr>
              <a:t>Can transact anonymously without identification verification.</a:t>
            </a:r>
          </a:p>
          <a:p>
            <a:pPr>
              <a:lnSpc>
                <a:spcPct val="100000"/>
              </a:lnSpc>
            </a:pPr>
            <a:r>
              <a:rPr lang="en-US" dirty="0">
                <a:ea typeface="+mn-lt"/>
                <a:cs typeface="+mn-lt"/>
              </a:rPr>
              <a:t>Can transact for cash (and bank wire, credit card, etc.)</a:t>
            </a:r>
          </a:p>
          <a:p>
            <a:pPr>
              <a:lnSpc>
                <a:spcPct val="100000"/>
              </a:lnSpc>
            </a:pPr>
            <a:r>
              <a:rPr lang="en-US" dirty="0">
                <a:ea typeface="+mn-lt"/>
                <a:cs typeface="+mn-lt"/>
              </a:rPr>
              <a:t>Issuing subpoena ineffective because the website would have no knowledge to the spouse at issue</a:t>
            </a:r>
          </a:p>
          <a:p>
            <a:pPr>
              <a:lnSpc>
                <a:spcPct val="100000"/>
              </a:lnSpc>
            </a:pPr>
            <a:endParaRPr lang="en-US" dirty="0">
              <a:ea typeface="+mn-lt"/>
              <a:cs typeface="+mn-lt"/>
            </a:endParaRPr>
          </a:p>
          <a:p>
            <a:endParaRPr lang="en-US" dirty="0">
              <a:cs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C0C10ED-8AB0-4318-9DB0-B771ED1AC1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2540" y="1749424"/>
            <a:ext cx="3206750" cy="1603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78256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07CFEC-BE66-49CF-9D63-35B6228708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1" cap="all" dirty="0">
                <a:ea typeface="+mj-lt"/>
                <a:cs typeface="+mj-lt"/>
              </a:rPr>
              <a:t>                        BUYING / SELLING</a:t>
            </a:r>
            <a:br>
              <a:rPr lang="en-US" b="1" i="1" cap="all" dirty="0">
                <a:ea typeface="+mj-lt"/>
                <a:cs typeface="+mj-lt"/>
              </a:rPr>
            </a:br>
            <a:r>
              <a:rPr lang="en-US" b="1" i="1" cap="all" dirty="0">
                <a:ea typeface="+mj-lt"/>
                <a:cs typeface="+mj-lt"/>
              </a:rPr>
              <a:t>                         ANONYMOUSLY</a:t>
            </a:r>
            <a:endParaRPr lang="en-US" dirty="0">
              <a:cs typeface="Calibri Light" panose="020F0302020204030204"/>
            </a:endParaRPr>
          </a:p>
        </p:txBody>
      </p:sp>
      <p:pic>
        <p:nvPicPr>
          <p:cNvPr id="4" name="Picture 4" descr="Graphical user interface, text, application, Word&#10;&#10;Description automatically generated">
            <a:extLst>
              <a:ext uri="{FF2B5EF4-FFF2-40B4-BE49-F238E27FC236}">
                <a16:creationId xmlns:a16="http://schemas.microsoft.com/office/drawing/2014/main" id="{E36138AF-7061-4A58-90D8-C2DB023F1C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62225" y="1834356"/>
            <a:ext cx="7067550" cy="4333875"/>
          </a:xfrm>
        </p:spPr>
      </p:pic>
    </p:spTree>
    <p:extLst>
      <p:ext uri="{BB962C8B-B14F-4D97-AF65-F5344CB8AC3E}">
        <p14:creationId xmlns:p14="http://schemas.microsoft.com/office/powerpoint/2010/main" val="339580923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Image result for cryptocurrency wallet">
            <a:extLst>
              <a:ext uri="{FF2B5EF4-FFF2-40B4-BE49-F238E27FC236}">
                <a16:creationId xmlns:a16="http://schemas.microsoft.com/office/drawing/2014/main" id="{EA251386-AD3C-4FA0-9A46-091441ECC917}"/>
              </a:ext>
            </a:extLst>
          </p:cNvPr>
          <p:cNvPicPr>
            <a:picLocks noGrp="1" noChangeAspect="1" noChangeArrowheads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6854"/>
          <a:stretch/>
        </p:blipFill>
        <p:spPr bwMode="auto">
          <a:xfrm>
            <a:off x="6095999" y="-681"/>
            <a:ext cx="6096001" cy="4253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Image result for cryptocurrency wallet">
            <a:extLst>
              <a:ext uri="{FF2B5EF4-FFF2-40B4-BE49-F238E27FC236}">
                <a16:creationId xmlns:a16="http://schemas.microsoft.com/office/drawing/2014/main" id="{5A081F17-2226-4FCA-A3E2-23050CE920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33" r="8613" b="1"/>
          <a:stretch/>
        </p:blipFill>
        <p:spPr bwMode="auto">
          <a:xfrm>
            <a:off x="-2" y="-239141"/>
            <a:ext cx="6095974" cy="4252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200" name="Straight Connector 138">
            <a:extLst>
              <a:ext uri="{FF2B5EF4-FFF2-40B4-BE49-F238E27FC236}">
                <a16:creationId xmlns:a16="http://schemas.microsoft.com/office/drawing/2014/main" id="{EBAD6A72-88E8-42F7-88B9-CAF744536BE4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-680"/>
            <a:ext cx="0" cy="4242816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01" name="Straight Connector 140">
            <a:extLst>
              <a:ext uri="{FF2B5EF4-FFF2-40B4-BE49-F238E27FC236}">
                <a16:creationId xmlns:a16="http://schemas.microsoft.com/office/drawing/2014/main" id="{C800968E-0A99-46C4-A9B2-6A63AC66F4B0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-2" y="4242136"/>
            <a:ext cx="12192002" cy="0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le 3">
            <a:extLst>
              <a:ext uri="{FF2B5EF4-FFF2-40B4-BE49-F238E27FC236}">
                <a16:creationId xmlns:a16="http://schemas.microsoft.com/office/drawing/2014/main" id="{81A7AB62-D894-4E8B-93B0-BCE1BD2EA7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112" y="5043886"/>
            <a:ext cx="10923638" cy="131764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E-WALLETS AND COLD STORAGE</a:t>
            </a:r>
          </a:p>
        </p:txBody>
      </p:sp>
    </p:spTree>
    <p:extLst>
      <p:ext uri="{BB962C8B-B14F-4D97-AF65-F5344CB8AC3E}">
        <p14:creationId xmlns:p14="http://schemas.microsoft.com/office/powerpoint/2010/main" val="132205883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D0D2AF15-26E6-48CE-A24B-5379E2C098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7" y="457200"/>
            <a:ext cx="9987239" cy="629478"/>
          </a:xfrm>
        </p:spPr>
        <p:txBody>
          <a:bodyPr>
            <a:noAutofit/>
          </a:bodyPr>
          <a:lstStyle/>
          <a:p>
            <a:r>
              <a:rPr lang="en-US" sz="4400" b="1" dirty="0"/>
              <a:t>IN THE BEGINNING THERE WAS BARTER</a:t>
            </a:r>
          </a:p>
        </p:txBody>
      </p:sp>
      <p:pic>
        <p:nvPicPr>
          <p:cNvPr id="11" name="Picture 2" descr="Image result for BARTER">
            <a:extLst>
              <a:ext uri="{FF2B5EF4-FFF2-40B4-BE49-F238E27FC236}">
                <a16:creationId xmlns:a16="http://schemas.microsoft.com/office/drawing/2014/main" id="{B3BFCF0B-AA63-4675-B6C0-8DD97E97DE89}"/>
              </a:ext>
            </a:extLst>
          </p:cNvPr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62" r="7862"/>
          <a:stretch>
            <a:fillRect/>
          </a:stretch>
        </p:blipFill>
        <p:spPr bwMode="auto">
          <a:xfrm>
            <a:off x="2332383" y="1451252"/>
            <a:ext cx="7101439" cy="5214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406077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99757D-84AA-4268-8BC4-F5BAC41750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i="1" cap="all" dirty="0">
                <a:ea typeface="+mj-lt"/>
                <a:cs typeface="+mj-lt"/>
              </a:rPr>
              <a:t>   STORING BITCOIN / CRYPTO</a:t>
            </a:r>
            <a:br>
              <a:rPr lang="en-US" b="1" i="1" cap="all" dirty="0">
                <a:ea typeface="+mj-lt"/>
                <a:cs typeface="+mj-lt"/>
              </a:rPr>
            </a:br>
            <a:r>
              <a:rPr lang="en-US" b="1" i="1" cap="all" dirty="0">
                <a:ea typeface="+mj-lt"/>
                <a:cs typeface="+mj-lt"/>
              </a:rPr>
              <a:t>    IN MOBILE WALLET APP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86A84F-D8FB-4422-91D7-BF57B8F89E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endParaRPr lang="en-US" dirty="0">
              <a:solidFill>
                <a:srgbClr val="FF0000"/>
              </a:solidFill>
              <a:ea typeface="+mn-lt"/>
              <a:cs typeface="+mn-lt"/>
            </a:endParaRPr>
          </a:p>
          <a:p>
            <a:endParaRPr lang="en-US" dirty="0">
              <a:solidFill>
                <a:srgbClr val="FF0000"/>
              </a:solidFill>
              <a:ea typeface="+mn-lt"/>
              <a:cs typeface="+mn-lt"/>
            </a:endParaRPr>
          </a:p>
          <a:p>
            <a:endParaRPr lang="en-US" dirty="0">
              <a:solidFill>
                <a:srgbClr val="FF0000"/>
              </a:solidFill>
              <a:ea typeface="+mn-lt"/>
              <a:cs typeface="+mn-lt"/>
            </a:endParaRPr>
          </a:p>
          <a:p>
            <a:endParaRPr lang="en-US" dirty="0">
              <a:solidFill>
                <a:srgbClr val="FF0000"/>
              </a:solidFill>
              <a:ea typeface="+mn-lt"/>
              <a:cs typeface="+mn-lt"/>
            </a:endParaRPr>
          </a:p>
          <a:p>
            <a:r>
              <a:rPr lang="en-US" sz="3600" dirty="0">
                <a:solidFill>
                  <a:srgbClr val="FF0000"/>
                </a:solidFill>
                <a:ea typeface="+mn-lt"/>
                <a:cs typeface="+mn-lt"/>
              </a:rPr>
              <a:t>Store</a:t>
            </a:r>
            <a:r>
              <a:rPr lang="en-US" sz="3600" dirty="0">
                <a:ea typeface="+mn-lt"/>
                <a:cs typeface="+mn-lt"/>
              </a:rPr>
              <a:t>, </a:t>
            </a:r>
            <a:r>
              <a:rPr lang="en-US" sz="3600" dirty="0">
                <a:solidFill>
                  <a:srgbClr val="00B050"/>
                </a:solidFill>
                <a:ea typeface="+mn-lt"/>
                <a:cs typeface="+mn-lt"/>
              </a:rPr>
              <a:t>send</a:t>
            </a:r>
            <a:r>
              <a:rPr lang="en-US" sz="3600" dirty="0">
                <a:ea typeface="+mn-lt"/>
                <a:cs typeface="+mn-lt"/>
              </a:rPr>
              <a:t>, and </a:t>
            </a:r>
            <a:r>
              <a:rPr lang="en-US" sz="3600" dirty="0">
                <a:solidFill>
                  <a:srgbClr val="7030A0"/>
                </a:solidFill>
                <a:ea typeface="+mn-lt"/>
                <a:cs typeface="+mn-lt"/>
              </a:rPr>
              <a:t>receive</a:t>
            </a:r>
            <a:r>
              <a:rPr lang="en-US" sz="3600" dirty="0">
                <a:ea typeface="+mn-lt"/>
                <a:cs typeface="+mn-lt"/>
              </a:rPr>
              <a:t> crypto from a wallet app on your phone (e.g. Edge, Mycelium, Bither, </a:t>
            </a:r>
            <a:r>
              <a:rPr lang="en-US" sz="3600" dirty="0" err="1">
                <a:ea typeface="+mn-lt"/>
                <a:cs typeface="+mn-lt"/>
              </a:rPr>
              <a:t>Breadwallet</a:t>
            </a:r>
            <a:r>
              <a:rPr lang="en-US" sz="3600" dirty="0">
                <a:ea typeface="+mn-lt"/>
                <a:cs typeface="+mn-lt"/>
              </a:rPr>
              <a:t>)</a:t>
            </a:r>
            <a:endParaRPr lang="en-US" sz="3600" dirty="0"/>
          </a:p>
          <a:p>
            <a:pPr marL="0" indent="0">
              <a:buNone/>
            </a:pPr>
            <a:endParaRPr lang="en-US" dirty="0">
              <a:cs typeface="Calibri"/>
            </a:endParaRPr>
          </a:p>
        </p:txBody>
      </p:sp>
      <p:pic>
        <p:nvPicPr>
          <p:cNvPr id="4" name="Picture 4" descr="Logo&#10;&#10;Description automatically generated">
            <a:extLst>
              <a:ext uri="{FF2B5EF4-FFF2-40B4-BE49-F238E27FC236}">
                <a16:creationId xmlns:a16="http://schemas.microsoft.com/office/drawing/2014/main" id="{493F4BE3-2239-430E-A695-2038362A0D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8643" y="1389574"/>
            <a:ext cx="2958548" cy="2430298"/>
          </a:xfrm>
          <a:prstGeom prst="rect">
            <a:avLst/>
          </a:prstGeom>
        </p:spPr>
      </p:pic>
      <p:pic>
        <p:nvPicPr>
          <p:cNvPr id="5" name="Picture 5" descr="Chart, radar chart&#10;&#10;Description automatically generated">
            <a:extLst>
              <a:ext uri="{FF2B5EF4-FFF2-40B4-BE49-F238E27FC236}">
                <a16:creationId xmlns:a16="http://schemas.microsoft.com/office/drawing/2014/main" id="{DC06CF38-DBFC-4CF6-AAE1-765B7C5326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7191" y="1776365"/>
            <a:ext cx="1725762" cy="1652636"/>
          </a:xfrm>
          <a:prstGeom prst="rect">
            <a:avLst/>
          </a:prstGeom>
        </p:spPr>
      </p:pic>
      <p:pic>
        <p:nvPicPr>
          <p:cNvPr id="6" name="Picture 6" descr="Icon&#10;&#10;Description automatically generated">
            <a:extLst>
              <a:ext uri="{FF2B5EF4-FFF2-40B4-BE49-F238E27FC236}">
                <a16:creationId xmlns:a16="http://schemas.microsoft.com/office/drawing/2014/main" id="{17ED15EB-31E6-433C-9DF1-1AC871FACD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3143" y="2072069"/>
            <a:ext cx="1851812" cy="1356931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F95BFC64-0848-4AC8-B4B3-5E7352E6E3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78179" y="1776365"/>
            <a:ext cx="3242396" cy="1815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97962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051DC0-4868-424B-9D08-4D931922B2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1" cap="all" dirty="0">
                <a:ea typeface="+mj-lt"/>
                <a:cs typeface="+mj-lt"/>
              </a:rPr>
              <a:t>                       HARD WALLETS</a:t>
            </a:r>
            <a:endParaRPr lang="en-US" dirty="0"/>
          </a:p>
        </p:txBody>
      </p:sp>
      <p:pic>
        <p:nvPicPr>
          <p:cNvPr id="4" name="Picture 4" descr="Text&#10;&#10;Description automatically generated">
            <a:extLst>
              <a:ext uri="{FF2B5EF4-FFF2-40B4-BE49-F238E27FC236}">
                <a16:creationId xmlns:a16="http://schemas.microsoft.com/office/drawing/2014/main" id="{4E71C1CC-5866-42C4-959A-6500D0E049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80584" y="1851473"/>
            <a:ext cx="2933700" cy="2886075"/>
          </a:xfrm>
        </p:spPr>
      </p:pic>
      <p:pic>
        <p:nvPicPr>
          <p:cNvPr id="5" name="Picture 5" descr="A picture containing text, controller, remote, game&#10;&#10;Description automatically generated">
            <a:extLst>
              <a:ext uri="{FF2B5EF4-FFF2-40B4-BE49-F238E27FC236}">
                <a16:creationId xmlns:a16="http://schemas.microsoft.com/office/drawing/2014/main" id="{AA92E2D7-6600-4522-8BD1-1306ED4B20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2731" y="1916595"/>
            <a:ext cx="2714625" cy="205850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0335730-FDBA-4C8A-89FA-FB7C2C3508DF}"/>
              </a:ext>
            </a:extLst>
          </p:cNvPr>
          <p:cNvSpPr txBox="1"/>
          <p:nvPr/>
        </p:nvSpPr>
        <p:spPr>
          <a:xfrm>
            <a:off x="4387574" y="5077792"/>
            <a:ext cx="3179417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Gill Sans MT"/>
              </a:rPr>
              <a:t>Store</a:t>
            </a:r>
            <a:r>
              <a:rPr lang="en-US" dirty="0">
                <a:latin typeface="Gill Sans MT"/>
              </a:rPr>
              <a:t>, </a:t>
            </a:r>
            <a:r>
              <a:rPr lang="en-US" dirty="0">
                <a:solidFill>
                  <a:srgbClr val="00B050"/>
                </a:solidFill>
                <a:latin typeface="Gill Sans MT"/>
              </a:rPr>
              <a:t>send</a:t>
            </a:r>
            <a:r>
              <a:rPr lang="en-US" dirty="0">
                <a:latin typeface="Gill Sans MT"/>
              </a:rPr>
              <a:t>, and </a:t>
            </a:r>
            <a:r>
              <a:rPr lang="en-US" dirty="0">
                <a:solidFill>
                  <a:srgbClr val="7030A0"/>
                </a:solidFill>
                <a:latin typeface="Gill Sans MT"/>
              </a:rPr>
              <a:t>receive</a:t>
            </a:r>
            <a:r>
              <a:rPr lang="en-US" dirty="0">
                <a:latin typeface="Gill Sans MT"/>
              </a:rPr>
              <a:t> crypto in a hardware digital wallet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53327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FC9457-A41F-4477-8D69-864B0218B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1" cap="all" dirty="0">
                <a:ea typeface="+mj-lt"/>
                <a:cs typeface="+mj-lt"/>
              </a:rPr>
              <a:t>                           COLD STORAGE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7FA804-704A-4C1F-8BF3-25FF4FB092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00000"/>
              </a:lnSpc>
            </a:pPr>
            <a:r>
              <a:rPr lang="en-US" dirty="0">
                <a:ea typeface="+mn-lt"/>
                <a:cs typeface="+mn-lt"/>
              </a:rPr>
              <a:t>“Hot” wallets  – can store, send,  and receive crypto.  They are connected to the internet and vulnerable to hacking.</a:t>
            </a:r>
          </a:p>
          <a:p>
            <a:pPr>
              <a:lnSpc>
                <a:spcPct val="100000"/>
              </a:lnSpc>
            </a:pPr>
            <a:r>
              <a:rPr lang="en-US" dirty="0">
                <a:ea typeface="+mn-lt"/>
                <a:cs typeface="+mn-lt"/>
              </a:rPr>
              <a:t>Cold Storage – refers to storing your crypto offline.  This could be on </a:t>
            </a:r>
          </a:p>
          <a:p>
            <a:pPr lvl="1">
              <a:lnSpc>
                <a:spcPct val="100000"/>
              </a:lnSpc>
            </a:pPr>
            <a:r>
              <a:rPr lang="en-US" dirty="0">
                <a:ea typeface="+mn-lt"/>
                <a:cs typeface="+mn-lt"/>
              </a:rPr>
              <a:t>a thumb drive</a:t>
            </a:r>
          </a:p>
          <a:p>
            <a:pPr lvl="1">
              <a:lnSpc>
                <a:spcPct val="100000"/>
              </a:lnSpc>
            </a:pPr>
            <a:r>
              <a:rPr lang="en-US" dirty="0">
                <a:ea typeface="+mn-lt"/>
                <a:cs typeface="+mn-lt"/>
              </a:rPr>
              <a:t>on your computer, </a:t>
            </a:r>
          </a:p>
          <a:p>
            <a:pPr lvl="1">
              <a:lnSpc>
                <a:spcPct val="100000"/>
              </a:lnSpc>
            </a:pPr>
            <a:r>
              <a:rPr lang="en-US" dirty="0">
                <a:ea typeface="+mn-lt"/>
                <a:cs typeface="+mn-lt"/>
              </a:rPr>
              <a:t>or on a piece of paper</a:t>
            </a:r>
          </a:p>
          <a:p>
            <a:endParaRPr lang="en-US" dirty="0">
              <a:cs typeface="Calibri"/>
            </a:endParaRPr>
          </a:p>
        </p:txBody>
      </p:sp>
      <p:pic>
        <p:nvPicPr>
          <p:cNvPr id="6" name="Picture 5" descr="A blue and white refrigerator&#10;&#10;Description automatically generated with low confidence">
            <a:extLst>
              <a:ext uri="{FF2B5EF4-FFF2-40B4-BE49-F238E27FC236}">
                <a16:creationId xmlns:a16="http://schemas.microsoft.com/office/drawing/2014/main" id="{6A895E9F-BA3F-4983-9BBD-E3E8D7514F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1977" y="3314700"/>
            <a:ext cx="2099982" cy="299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52832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2CF8FD5-3606-424C-90FB-3437A428021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27" r="22069" b="-1"/>
          <a:stretch/>
        </p:blipFill>
        <p:spPr>
          <a:xfrm rot="5400000">
            <a:off x="2373629" y="-1539239"/>
            <a:ext cx="6858001" cy="992886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B607B98-7700-4DC9-8BE8-A876255F9C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20217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D70B121-56F4-4848-B38B-182089D909F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tx1">
              <a:alpha val="8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D72A2C9-F3CA-4216-8BAD-FA4C970C3C4E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2057400"/>
            <a:ext cx="0" cy="27432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1E28866B-144C-487D-A2E3-C4F41DFF3D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514" y="447626"/>
            <a:ext cx="3494362" cy="1668487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chemeClr val="accent1"/>
                </a:solidFill>
              </a:rPr>
              <a:t>DIVORCE ISSUES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563083-5F4E-4002-AFFF-5F0C175976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6031" y="963877"/>
            <a:ext cx="6377769" cy="4930246"/>
          </a:xfrm>
        </p:spPr>
        <p:txBody>
          <a:bodyPr anchor="ctr">
            <a:normAutofit/>
          </a:bodyPr>
          <a:lstStyle/>
          <a:p>
            <a:r>
              <a:rPr lang="en-US" sz="4000" b="1" dirty="0"/>
              <a:t>Finding/Disclosing </a:t>
            </a:r>
          </a:p>
          <a:p>
            <a:endParaRPr lang="en-US" sz="4000" b="1" dirty="0"/>
          </a:p>
          <a:p>
            <a:r>
              <a:rPr lang="en-US" sz="4000" b="1" dirty="0"/>
              <a:t>Value or Divide?</a:t>
            </a:r>
          </a:p>
          <a:p>
            <a:endParaRPr lang="en-US" sz="4000" b="1" dirty="0"/>
          </a:p>
          <a:p>
            <a:r>
              <a:rPr lang="en-US" sz="4000" b="1" dirty="0"/>
              <a:t>Dissipation/Waste</a:t>
            </a:r>
          </a:p>
          <a:p>
            <a:pPr marL="0" indent="0">
              <a:buNone/>
            </a:pPr>
            <a:endParaRPr lang="en-US" sz="4000" b="1" dirty="0"/>
          </a:p>
          <a:p>
            <a:r>
              <a:rPr lang="en-US" sz="4000" b="1" dirty="0"/>
              <a:t>Taxation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9D71E2E-683E-4F8A-AC36-8C237DB6DF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564" y="2852652"/>
            <a:ext cx="4215185" cy="3483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834413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9AE754-D2B6-48F3-99A0-EE0CD01F5B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i="1" cap="all" dirty="0">
                <a:ea typeface="+mj-lt"/>
                <a:cs typeface="+mj-lt"/>
              </a:rPr>
              <a:t>CRYPTO AND DIVORCE</a:t>
            </a:r>
            <a:endParaRPr lang="en-US" dirty="0">
              <a:ea typeface="+mj-lt"/>
              <a:cs typeface="+mj-lt"/>
            </a:endParaRPr>
          </a:p>
          <a:p>
            <a:endParaRPr lang="en-US" dirty="0">
              <a:cs typeface="Calibri Ligh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4AFD89-F515-41BB-B13B-90A8F31F38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1988" y="1133102"/>
            <a:ext cx="10515600" cy="5260974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en-US" dirty="0">
              <a:ea typeface="+mn-lt"/>
              <a:cs typeface="+mn-lt"/>
            </a:endParaRPr>
          </a:p>
          <a:p>
            <a:pPr marL="0" indent="0">
              <a:buNone/>
            </a:pPr>
            <a:r>
              <a:rPr lang="en-US" dirty="0">
                <a:ea typeface="+mn-lt"/>
                <a:cs typeface="+mn-lt"/>
              </a:rPr>
              <a:t>             It’s </a:t>
            </a:r>
            <a:r>
              <a:rPr lang="en-US" dirty="0">
                <a:solidFill>
                  <a:srgbClr val="FF0000"/>
                </a:solidFill>
                <a:ea typeface="+mn-lt"/>
                <a:cs typeface="+mn-lt"/>
              </a:rPr>
              <a:t>property </a:t>
            </a:r>
            <a:r>
              <a:rPr lang="en-US" dirty="0">
                <a:ea typeface="+mn-lt"/>
                <a:cs typeface="+mn-lt"/>
              </a:rPr>
              <a:t>for purposes of division of assets in a divorce.</a:t>
            </a:r>
            <a:endParaRPr lang="en-US" dirty="0">
              <a:cs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3D376F2-DC50-4E30-82C0-583AB06A06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8182" y="2326341"/>
            <a:ext cx="6575612" cy="3321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80008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B05156-25F4-4C82-89D1-1D095E2703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1" cap="all" dirty="0">
                <a:ea typeface="+mj-lt"/>
                <a:cs typeface="+mj-lt"/>
              </a:rPr>
              <a:t>                              DISSIPATION?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B0847-7197-4594-92B0-0B2FEF20D6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83578"/>
            <a:ext cx="105156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en-US" dirty="0">
              <a:ea typeface="+mn-lt"/>
              <a:cs typeface="+mn-lt"/>
            </a:endParaRPr>
          </a:p>
          <a:p>
            <a:pPr marL="0" indent="0">
              <a:buNone/>
            </a:pPr>
            <a:endParaRPr lang="en-US" dirty="0">
              <a:ea typeface="+mn-lt"/>
              <a:cs typeface="+mn-lt"/>
            </a:endParaRPr>
          </a:p>
          <a:p>
            <a:pPr marL="0" indent="0">
              <a:buNone/>
            </a:pPr>
            <a:r>
              <a:rPr lang="en-US" dirty="0">
                <a:ea typeface="+mn-lt"/>
                <a:cs typeface="+mn-lt"/>
              </a:rPr>
              <a:t>                       </a:t>
            </a:r>
          </a:p>
          <a:p>
            <a:pPr marL="0" indent="0">
              <a:buNone/>
            </a:pPr>
            <a:r>
              <a:rPr lang="en-US" dirty="0">
                <a:ea typeface="+mn-lt"/>
                <a:cs typeface="+mn-lt"/>
              </a:rPr>
              <a:t>		</a:t>
            </a:r>
          </a:p>
          <a:p>
            <a:pPr marL="0" indent="0">
              <a:buNone/>
            </a:pPr>
            <a:r>
              <a:rPr lang="en-US" dirty="0">
                <a:ea typeface="+mn-lt"/>
                <a:cs typeface="+mn-lt"/>
              </a:rPr>
              <a:t>		Bad crypto investment – is it dissipation?</a:t>
            </a:r>
          </a:p>
          <a:p>
            <a:pPr marL="0" indent="0">
              <a:buNone/>
            </a:pPr>
            <a:endParaRPr lang="en-US" dirty="0">
              <a:cs typeface="Calibri"/>
            </a:endParaRPr>
          </a:p>
          <a:p>
            <a:pPr marL="0" indent="0">
              <a:buNone/>
            </a:pPr>
            <a:r>
              <a:rPr lang="en-US" dirty="0">
                <a:cs typeface="Calibri"/>
              </a:rPr>
              <a:t>	Just because it’s a risky investment, it may not necessarily be dissipation under your state's law.</a:t>
            </a:r>
          </a:p>
        </p:txBody>
      </p:sp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AB7ABC6C-C512-4304-9044-D284403F51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1512794"/>
            <a:ext cx="3711388" cy="2050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44354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F882C7-111C-4B22-BA1F-1534B44259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i="1" cap="all" dirty="0">
                <a:ea typeface="+mj-lt"/>
                <a:cs typeface="+mj-lt"/>
              </a:rPr>
              <a:t>TAXATION OF BITCOIN AND CRYPTO</a:t>
            </a:r>
            <a:endParaRPr lang="en-US" dirty="0">
              <a:ea typeface="+mj-lt"/>
              <a:cs typeface="+mj-lt"/>
            </a:endParaRPr>
          </a:p>
          <a:p>
            <a:endParaRPr lang="en-US" dirty="0">
              <a:cs typeface="Calibri Ligh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A6308E-E7CE-4D3C-9121-1D3C54993E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38495"/>
            <a:ext cx="105156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1800" dirty="0">
                <a:ea typeface="+mn-lt"/>
                <a:cs typeface="+mn-lt"/>
              </a:rPr>
              <a:t>IRS Notice 2014 -21</a:t>
            </a:r>
          </a:p>
          <a:p>
            <a:pPr>
              <a:lnSpc>
                <a:spcPct val="100000"/>
              </a:lnSpc>
            </a:pPr>
            <a:r>
              <a:rPr lang="en-US" sz="1800" dirty="0">
                <a:ea typeface="+mn-lt"/>
                <a:cs typeface="+mn-lt"/>
              </a:rPr>
              <a:t>Cryptocurrency is property not currency for purposes of taxation</a:t>
            </a:r>
          </a:p>
          <a:p>
            <a:pPr>
              <a:lnSpc>
                <a:spcPct val="100000"/>
              </a:lnSpc>
            </a:pPr>
            <a:r>
              <a:rPr lang="en-US" sz="1800" dirty="0">
                <a:ea typeface="+mn-lt"/>
                <a:cs typeface="+mn-lt"/>
              </a:rPr>
              <a:t>Capital Gains apply upon sale – long-term/short-term</a:t>
            </a:r>
          </a:p>
          <a:p>
            <a:pPr>
              <a:lnSpc>
                <a:spcPct val="100000"/>
              </a:lnSpc>
            </a:pPr>
            <a:r>
              <a:rPr lang="en-US" sz="1800" dirty="0">
                <a:ea typeface="+mn-lt"/>
                <a:cs typeface="+mn-lt"/>
              </a:rPr>
              <a:t>(Schedule D / Form  8949)</a:t>
            </a:r>
          </a:p>
          <a:p>
            <a:pPr>
              <a:lnSpc>
                <a:spcPct val="100000"/>
              </a:lnSpc>
            </a:pPr>
            <a:r>
              <a:rPr lang="en-US" sz="1800" dirty="0">
                <a:ea typeface="+mn-lt"/>
                <a:cs typeface="+mn-lt"/>
              </a:rPr>
              <a:t>Using crypto to buy something is taxable to the buyer and treated as a sale</a:t>
            </a:r>
          </a:p>
          <a:p>
            <a:pPr>
              <a:lnSpc>
                <a:spcPct val="100000"/>
              </a:lnSpc>
            </a:pPr>
            <a:r>
              <a:rPr lang="en-US" sz="1800" dirty="0">
                <a:ea typeface="+mn-lt"/>
                <a:cs typeface="+mn-lt"/>
              </a:rPr>
              <a:t>If worker is paid in crypto, payroll taxes could be due</a:t>
            </a:r>
          </a:p>
          <a:p>
            <a:pPr>
              <a:lnSpc>
                <a:spcPct val="100000"/>
              </a:lnSpc>
            </a:pPr>
            <a:endParaRPr lang="en-US" sz="1800" dirty="0">
              <a:ea typeface="+mn-lt"/>
              <a:cs typeface="+mn-lt"/>
            </a:endParaRPr>
          </a:p>
          <a:p>
            <a:endParaRPr lang="en-US" dirty="0">
              <a:cs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3CDE947-A3CA-4523-AA8F-4615A05F43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8376" y="3661648"/>
            <a:ext cx="5302624" cy="2991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26132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19CA1E-D3EB-410D-BEB4-F2BEFFD144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1" cap="all" dirty="0">
                <a:ea typeface="+mj-lt"/>
                <a:cs typeface="+mj-lt"/>
              </a:rPr>
              <a:t>       TAXATION OF BITCOIN AND CRYPTO</a:t>
            </a:r>
            <a:br>
              <a:rPr lang="en-US" b="1" i="1" cap="all" dirty="0">
                <a:ea typeface="+mj-lt"/>
                <a:cs typeface="+mj-lt"/>
              </a:rPr>
            </a:br>
            <a:r>
              <a:rPr lang="en-US" b="1" i="1" cap="all" dirty="0">
                <a:ea typeface="+mj-lt"/>
                <a:cs typeface="+mj-lt"/>
              </a:rPr>
              <a:t>        -- IRS REPORTING REQUIREMENTS--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6F9F6E-3D35-444A-9FB0-D6218723BB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1800" dirty="0">
                <a:ea typeface="+mn-lt"/>
                <a:cs typeface="+mn-lt"/>
              </a:rPr>
              <a:t>US based centralized exchanges (e.g. Coinbase, Kraken)</a:t>
            </a:r>
          </a:p>
          <a:p>
            <a:pPr>
              <a:lnSpc>
                <a:spcPct val="100000"/>
              </a:lnSpc>
            </a:pPr>
            <a:r>
              <a:rPr lang="en-US" sz="1800" dirty="0">
                <a:ea typeface="+mn-lt"/>
                <a:cs typeface="+mn-lt"/>
              </a:rPr>
              <a:t>required to generate 1099-K forms to their US clients provided:</a:t>
            </a:r>
          </a:p>
          <a:p>
            <a:pPr lvl="1">
              <a:lnSpc>
                <a:spcPct val="100000"/>
              </a:lnSpc>
            </a:pPr>
            <a:r>
              <a:rPr lang="en-US" sz="1800" dirty="0">
                <a:ea typeface="+mn-lt"/>
                <a:cs typeface="+mn-lt"/>
              </a:rPr>
              <a:t>crypto is received in your business for goods or services rendered in any amount or</a:t>
            </a:r>
          </a:p>
          <a:p>
            <a:pPr lvl="1">
              <a:lnSpc>
                <a:spcPct val="100000"/>
              </a:lnSpc>
            </a:pPr>
            <a:r>
              <a:rPr lang="en-US" sz="1800" dirty="0">
                <a:ea typeface="+mn-lt"/>
                <a:cs typeface="+mn-lt"/>
              </a:rPr>
              <a:t>for non-business purposes, total amount of such transactions exceeds $20,000 and the aggregate number of such transactions exceeds 200</a:t>
            </a:r>
          </a:p>
          <a:p>
            <a:pPr>
              <a:lnSpc>
                <a:spcPct val="100000"/>
              </a:lnSpc>
            </a:pPr>
            <a:r>
              <a:rPr lang="en-US" sz="1800" dirty="0">
                <a:ea typeface="+mn-lt"/>
                <a:cs typeface="+mn-lt"/>
              </a:rPr>
              <a:t>For residents of  VT and MA, lower thresholds ($600) apply.</a:t>
            </a:r>
          </a:p>
          <a:p>
            <a:endParaRPr lang="en-US" dirty="0">
              <a:cs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4385A07-825A-478E-BE49-4FD8BE4456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1857" y="3429000"/>
            <a:ext cx="4101099" cy="2690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03845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C84C19-49AF-4FA2-993A-7D8D69AF15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br>
              <a:rPr lang="en-US" b="1" i="1" cap="all" dirty="0">
                <a:ea typeface="+mj-lt"/>
                <a:cs typeface="+mj-lt"/>
              </a:rPr>
            </a:br>
            <a:r>
              <a:rPr lang="en-US" b="1" i="1" cap="all" dirty="0">
                <a:ea typeface="+mj-lt"/>
                <a:cs typeface="+mj-lt"/>
              </a:rPr>
              <a:t>CRYPTO AND DIVORCE:</a:t>
            </a:r>
            <a:br>
              <a:rPr lang="en-US" b="1" i="1" cap="all" dirty="0">
                <a:ea typeface="+mj-lt"/>
                <a:cs typeface="+mj-lt"/>
              </a:rPr>
            </a:br>
            <a:r>
              <a:rPr lang="en-US" b="1" i="1" cap="all" dirty="0">
                <a:ea typeface="+mj-lt"/>
                <a:cs typeface="+mj-lt"/>
              </a:rPr>
              <a:t>PRESERVATION LETTER</a:t>
            </a:r>
            <a:endParaRPr lang="en-US" dirty="0">
              <a:ea typeface="+mj-lt"/>
              <a:cs typeface="+mj-lt"/>
            </a:endParaRPr>
          </a:p>
          <a:p>
            <a:endParaRPr lang="en-US" dirty="0">
              <a:cs typeface="Calibri Ligh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6D49E6-52C2-4334-9092-3E2143AA8F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00000"/>
              </a:lnSpc>
            </a:pPr>
            <a:r>
              <a:rPr lang="en-US" dirty="0">
                <a:ea typeface="+mn-lt"/>
                <a:cs typeface="+mn-lt"/>
              </a:rPr>
              <a:t>Worried about laptops and phones mostly</a:t>
            </a:r>
          </a:p>
          <a:p>
            <a:pPr>
              <a:lnSpc>
                <a:spcPct val="100000"/>
              </a:lnSpc>
            </a:pPr>
            <a:r>
              <a:rPr lang="en-US" dirty="0">
                <a:ea typeface="+mn-lt"/>
                <a:cs typeface="+mn-lt"/>
              </a:rPr>
              <a:t>To remind opponents to preserve evidence, to be sure the evidence doesn’t disappear</a:t>
            </a:r>
          </a:p>
          <a:p>
            <a:endParaRPr lang="en-US" dirty="0">
              <a:cs typeface="Calibri"/>
            </a:endParaRPr>
          </a:p>
        </p:txBody>
      </p:sp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CDE07155-6014-4D85-AE97-D66B9EDE19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0359" y="2890184"/>
            <a:ext cx="7223441" cy="3602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7004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E95D989-81FA-4BAD-9AD5-E46CEDA91B36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3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56189E5-8A3E-4CFD-B71B-CCD0F8495E56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4293" y="0"/>
            <a:ext cx="142074" cy="6858000"/>
          </a:xfrm>
          <a:prstGeom prst="rect">
            <a:avLst/>
          </a:prstGeom>
          <a:solidFill>
            <a:schemeClr val="tx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2127C92-C2DC-472B-9E29-43A3162767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11161"/>
            <a:ext cx="3335594" cy="5403370"/>
          </a:xfrm>
        </p:spPr>
        <p:txBody>
          <a:bodyPr>
            <a:normAutofit/>
          </a:bodyPr>
          <a:lstStyle/>
          <a:p>
            <a:r>
              <a:rPr lang="en-US" sz="3400" b="1" dirty="0">
                <a:solidFill>
                  <a:schemeClr val="bg1"/>
                </a:solidFill>
              </a:rPr>
              <a:t>CHARACTERISTICS OF CURRENCY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AB8F12EF-B629-4320-8BDC-DBF45169EE0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91860827"/>
              </p:ext>
            </p:extLst>
          </p:nvPr>
        </p:nvGraphicFramePr>
        <p:xfrm>
          <a:off x="5459413" y="642938"/>
          <a:ext cx="6089650" cy="55721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54872795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C84C19-49AF-4FA2-993A-7D8D69AF15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br>
              <a:rPr lang="en-US" b="1" i="1" cap="all" dirty="0">
                <a:ea typeface="+mj-lt"/>
                <a:cs typeface="+mj-lt"/>
              </a:rPr>
            </a:br>
            <a:r>
              <a:rPr lang="en-US" b="1" i="1" cap="all" dirty="0">
                <a:ea typeface="+mj-lt"/>
                <a:cs typeface="+mj-lt"/>
              </a:rPr>
              <a:t>CRYPTO AND DIVORCE:</a:t>
            </a:r>
            <a:br>
              <a:rPr lang="en-US" b="1" i="1" cap="all" dirty="0">
                <a:ea typeface="+mj-lt"/>
                <a:cs typeface="+mj-lt"/>
              </a:rPr>
            </a:br>
            <a:r>
              <a:rPr lang="en-US" b="1" i="1" cap="all" dirty="0">
                <a:ea typeface="+mj-lt"/>
                <a:cs typeface="+mj-lt"/>
              </a:rPr>
              <a:t>PRESERVATION LETTER</a:t>
            </a:r>
            <a:endParaRPr lang="en-US" dirty="0">
              <a:ea typeface="+mj-lt"/>
              <a:cs typeface="+mj-lt"/>
            </a:endParaRPr>
          </a:p>
          <a:p>
            <a:endParaRPr lang="en-US" dirty="0">
              <a:cs typeface="Calibri Ligh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6D49E6-52C2-4334-9092-3E2143AA8F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891181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00000"/>
              </a:lnSpc>
            </a:pPr>
            <a:r>
              <a:rPr lang="en-US" dirty="0">
                <a:ea typeface="+mn-lt"/>
                <a:cs typeface="+mn-lt"/>
              </a:rPr>
              <a:t> Linchpin of a subsequent claim for spoliation</a:t>
            </a:r>
            <a:r>
              <a:rPr lang="en-US" dirty="0">
                <a:solidFill>
                  <a:srgbClr val="FF0000"/>
                </a:solidFill>
                <a:ea typeface="+mn-lt"/>
                <a:cs typeface="+mn-lt"/>
              </a:rPr>
              <a:t>*</a:t>
            </a:r>
            <a:r>
              <a:rPr lang="en-US" dirty="0">
                <a:ea typeface="+mn-lt"/>
                <a:cs typeface="+mn-lt"/>
              </a:rPr>
              <a:t>, helping to establish bad faith and conscious disregard of the duty to preserve relevant evidence</a:t>
            </a:r>
          </a:p>
          <a:p>
            <a:pPr>
              <a:lnSpc>
                <a:spcPct val="100000"/>
              </a:lnSpc>
            </a:pPr>
            <a:r>
              <a:rPr lang="en-US" dirty="0">
                <a:ea typeface="+mn-lt"/>
                <a:cs typeface="+mn-lt"/>
              </a:rPr>
              <a:t>Remind opponent of ”overwrite” so they should be encouraged to copy (or “image”) drives immediately.</a:t>
            </a:r>
          </a:p>
          <a:p>
            <a:pPr>
              <a:lnSpc>
                <a:spcPct val="100000"/>
              </a:lnSpc>
            </a:pPr>
            <a:r>
              <a:rPr lang="en-US" dirty="0">
                <a:solidFill>
                  <a:srgbClr val="FF0000"/>
                </a:solidFill>
                <a:ea typeface="+mn-lt"/>
                <a:cs typeface="+mn-lt"/>
              </a:rPr>
              <a:t>*</a:t>
            </a:r>
            <a:r>
              <a:rPr lang="en-US" dirty="0">
                <a:ea typeface="+mn-lt"/>
                <a:cs typeface="+mn-lt"/>
              </a:rPr>
              <a:t>Spoliation is the loss or destruction of evidence a party had a duty to preserve. If court finds, sanctions can preclude evidence or adverse inference.</a:t>
            </a:r>
          </a:p>
          <a:p>
            <a:pPr>
              <a:lnSpc>
                <a:spcPct val="100000"/>
              </a:lnSpc>
            </a:pPr>
            <a:endParaRPr lang="en-US" dirty="0">
              <a:ea typeface="+mn-lt"/>
              <a:cs typeface="+mn-lt"/>
            </a:endParaRPr>
          </a:p>
          <a:p>
            <a:endParaRPr lang="en-US" dirty="0">
              <a:cs typeface="Calibri"/>
            </a:endParaRPr>
          </a:p>
        </p:txBody>
      </p:sp>
      <p:pic>
        <p:nvPicPr>
          <p:cNvPr id="5" name="Picture 4" descr="A hand holding a red card&#10;&#10;Description automatically generated with low confidence">
            <a:extLst>
              <a:ext uri="{FF2B5EF4-FFF2-40B4-BE49-F238E27FC236}">
                <a16:creationId xmlns:a16="http://schemas.microsoft.com/office/drawing/2014/main" id="{D3EB73E8-99D8-460B-8DAC-180BC4A470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1668" y="5215440"/>
            <a:ext cx="2268663" cy="1361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63844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880FA2-D9CD-4AA4-B474-59A6659715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7386"/>
            <a:ext cx="10515600" cy="1524345"/>
          </a:xfrm>
        </p:spPr>
        <p:txBody>
          <a:bodyPr>
            <a:normAutofit fontScale="90000"/>
          </a:bodyPr>
          <a:lstStyle/>
          <a:p>
            <a:pPr algn="ctr"/>
            <a:br>
              <a:rPr lang="en-US" b="1" i="1" cap="all" dirty="0">
                <a:ea typeface="+mj-lt"/>
                <a:cs typeface="+mj-lt"/>
              </a:rPr>
            </a:br>
            <a:r>
              <a:rPr lang="en-US" b="1" i="1" cap="all" dirty="0">
                <a:ea typeface="+mj-lt"/>
                <a:cs typeface="+mj-lt"/>
              </a:rPr>
              <a:t>CRYPTO:</a:t>
            </a:r>
            <a:br>
              <a:rPr lang="en-US" b="1" i="1" cap="all" dirty="0">
                <a:ea typeface="+mj-lt"/>
                <a:cs typeface="+mj-lt"/>
              </a:rPr>
            </a:br>
            <a:r>
              <a:rPr lang="en-US" b="1" i="1" cap="all" dirty="0">
                <a:ea typeface="+mj-lt"/>
                <a:cs typeface="+mj-lt"/>
              </a:rPr>
              <a:t>Normal discovery rules still apply</a:t>
            </a:r>
          </a:p>
          <a:p>
            <a:endParaRPr lang="en-US" dirty="0">
              <a:cs typeface="Calibri Ligh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648496-16DD-4976-AAA1-F614A45171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2000" u="sng" dirty="0">
                <a:ea typeface="+mn-lt"/>
                <a:cs typeface="+mn-lt"/>
              </a:rPr>
              <a:t>Discovery Methods –</a:t>
            </a:r>
            <a:endParaRPr lang="en-US" sz="2000" dirty="0">
              <a:ea typeface="+mn-lt"/>
              <a:cs typeface="+mn-lt"/>
            </a:endParaRPr>
          </a:p>
          <a:p>
            <a:pPr>
              <a:lnSpc>
                <a:spcPct val="100000"/>
              </a:lnSpc>
            </a:pPr>
            <a:r>
              <a:rPr lang="en-US" sz="2000" dirty="0">
                <a:ea typeface="+mn-lt"/>
                <a:cs typeface="+mn-lt"/>
              </a:rPr>
              <a:t>Interrogatories, Request for Documents, Production of Documents or Things for Inspection and Other Purposes [“THINGS” CAN MEAN HARD DRIVES]</a:t>
            </a:r>
          </a:p>
          <a:p>
            <a:pPr>
              <a:lnSpc>
                <a:spcPct val="100000"/>
              </a:lnSpc>
            </a:pPr>
            <a:r>
              <a:rPr lang="en-US" sz="2000" u="sng" dirty="0">
                <a:ea typeface="+mn-lt"/>
                <a:cs typeface="+mn-lt"/>
              </a:rPr>
              <a:t>Scope of Discovery -</a:t>
            </a:r>
            <a:endParaRPr lang="en-US" sz="2000" dirty="0">
              <a:ea typeface="+mn-lt"/>
              <a:cs typeface="+mn-lt"/>
            </a:endParaRPr>
          </a:p>
          <a:p>
            <a:pPr>
              <a:lnSpc>
                <a:spcPct val="100000"/>
              </a:lnSpc>
            </a:pPr>
            <a:r>
              <a:rPr lang="en-US" sz="2000" dirty="0">
                <a:ea typeface="+mn-lt"/>
                <a:cs typeface="+mn-lt"/>
              </a:rPr>
              <a:t>Parties may obtain discovery regarding any matter, not privileged, which is relevant to the subject matter ….reasonably calculated to lead to the discovery of admissible evidence.</a:t>
            </a:r>
          </a:p>
          <a:p>
            <a:pPr>
              <a:lnSpc>
                <a:spcPct val="100000"/>
              </a:lnSpc>
            </a:pPr>
            <a:endParaRPr lang="en-US" dirty="0">
              <a:cs typeface="Calibri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2955ABDA-6BC9-4A05-AEB1-857399E28F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4922" y="4111172"/>
            <a:ext cx="3300895" cy="2141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53855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A7EADA-D6F6-4E3B-913E-A047341BA0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1" cap="all" dirty="0">
                <a:ea typeface="+mj-lt"/>
                <a:cs typeface="+mj-lt"/>
              </a:rPr>
              <a:t>                    PROTECTIVE ORDERS</a:t>
            </a:r>
            <a:br>
              <a:rPr lang="en-US" b="1" i="1" cap="all" dirty="0">
                <a:ea typeface="+mj-lt"/>
                <a:cs typeface="+mj-lt"/>
              </a:rPr>
            </a:br>
            <a:endParaRPr lang="en-US" dirty="0">
              <a:ea typeface="+mj-lt"/>
              <a:cs typeface="+mj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28D627-C487-4AF9-BA01-C8B0A56727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27906"/>
            <a:ext cx="105156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n-US" dirty="0">
              <a:ea typeface="+mn-lt"/>
              <a:cs typeface="+mn-lt"/>
            </a:endParaRPr>
          </a:p>
          <a:p>
            <a:pPr marL="0" indent="0">
              <a:buNone/>
            </a:pPr>
            <a:r>
              <a:rPr lang="en-US" dirty="0">
                <a:ea typeface="+mn-lt"/>
                <a:cs typeface="+mn-lt"/>
              </a:rPr>
              <a:t>To defend against a request for access to client’s hard drive:</a:t>
            </a:r>
          </a:p>
          <a:p>
            <a:pPr marL="0" indent="0">
              <a:buNone/>
            </a:pPr>
            <a:endParaRPr lang="en-US" dirty="0">
              <a:ea typeface="+mn-lt"/>
              <a:cs typeface="+mn-lt"/>
            </a:endParaRPr>
          </a:p>
          <a:p>
            <a:r>
              <a:rPr lang="en-US" dirty="0">
                <a:ea typeface="+mn-lt"/>
                <a:cs typeface="+mn-lt"/>
              </a:rPr>
              <a:t>Upon motion by a party or by the person from whom discovery is sought, and for good cause shown, the court …. may make any order which justice requires to protect a party or person from annoyance, embarrassment, oppression, or undue burden or expense….</a:t>
            </a:r>
            <a:endParaRPr lang="en-US" dirty="0"/>
          </a:p>
          <a:p>
            <a:r>
              <a:rPr lang="en-US" dirty="0">
                <a:cs typeface="Calibri"/>
              </a:rPr>
              <a:t>(</a:t>
            </a:r>
            <a:r>
              <a:rPr lang="en-US" dirty="0" err="1">
                <a:cs typeface="Calibri"/>
              </a:rPr>
              <a:t>Fed.Rule.Civ.Pro</a:t>
            </a:r>
            <a:r>
              <a:rPr lang="en-US" dirty="0">
                <a:cs typeface="Calibri"/>
              </a:rPr>
              <a:t>. 26, as an example)</a:t>
            </a:r>
          </a:p>
        </p:txBody>
      </p:sp>
    </p:spTree>
    <p:extLst>
      <p:ext uri="{BB962C8B-B14F-4D97-AF65-F5344CB8AC3E}">
        <p14:creationId xmlns:p14="http://schemas.microsoft.com/office/powerpoint/2010/main" val="13324169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EF0A08-BC56-4913-8A2E-16CD654703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br>
              <a:rPr lang="en-US" sz="2800" b="1" i="1" cap="all" dirty="0">
                <a:ea typeface="+mj-lt"/>
                <a:cs typeface="+mj-lt"/>
              </a:rPr>
            </a:br>
            <a:br>
              <a:rPr lang="en-US" sz="2800" b="1" i="1" cap="all" dirty="0">
                <a:ea typeface="+mj-lt"/>
                <a:cs typeface="+mj-lt"/>
              </a:rPr>
            </a:br>
            <a:br>
              <a:rPr lang="en-US" sz="2800" b="1" i="1" cap="all" dirty="0">
                <a:ea typeface="+mj-lt"/>
                <a:cs typeface="+mj-lt"/>
              </a:rPr>
            </a:br>
            <a:br>
              <a:rPr lang="en-US" sz="2800" b="1" i="1" cap="all" dirty="0">
                <a:ea typeface="+mj-lt"/>
                <a:cs typeface="+mj-lt"/>
              </a:rPr>
            </a:br>
            <a:r>
              <a:rPr lang="en-US" sz="3600" b="1" i="1" cap="all" dirty="0">
                <a:ea typeface="+mj-lt"/>
                <a:cs typeface="+mj-lt"/>
              </a:rPr>
              <a:t>CRYPTO AND DIVORCE:</a:t>
            </a:r>
            <a:br>
              <a:rPr lang="en-US" sz="3600" b="1" i="1" cap="all" dirty="0">
                <a:ea typeface="+mj-lt"/>
                <a:cs typeface="+mj-lt"/>
              </a:rPr>
            </a:br>
            <a:r>
              <a:rPr lang="en-US" sz="3600" b="1" i="1" cap="all" dirty="0">
                <a:ea typeface="+mj-lt"/>
                <a:cs typeface="+mj-lt"/>
              </a:rPr>
              <a:t>WRITTEN DISCOVERY</a:t>
            </a:r>
            <a:endParaRPr lang="en-US" sz="3600" dirty="0">
              <a:ea typeface="+mj-lt"/>
              <a:cs typeface="+mj-lt"/>
            </a:endParaRPr>
          </a:p>
          <a:p>
            <a:br>
              <a:rPr lang="en-US" dirty="0">
                <a:cs typeface="Calibri Light"/>
              </a:rPr>
            </a:br>
            <a:r>
              <a:rPr lang="en-US" sz="2800" dirty="0">
                <a:cs typeface="Calibri Light"/>
              </a:rPr>
              <a:t>Interrogatories, Requests for Documents – we can send samples</a:t>
            </a:r>
          </a:p>
        </p:txBody>
      </p:sp>
      <p:pic>
        <p:nvPicPr>
          <p:cNvPr id="4" name="Picture 4" descr="Text, letter&#10;&#10;Description automatically generated">
            <a:extLst>
              <a:ext uri="{FF2B5EF4-FFF2-40B4-BE49-F238E27FC236}">
                <a16:creationId xmlns:a16="http://schemas.microsoft.com/office/drawing/2014/main" id="{6C3383E9-1B3C-464F-A08D-D702C3B7E8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72916" y="3146597"/>
            <a:ext cx="3790950" cy="2924175"/>
          </a:xfrm>
        </p:spPr>
      </p:pic>
    </p:spTree>
    <p:extLst>
      <p:ext uri="{BB962C8B-B14F-4D97-AF65-F5344CB8AC3E}">
        <p14:creationId xmlns:p14="http://schemas.microsoft.com/office/powerpoint/2010/main" val="355588382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EFD9DC-A1DB-4A81-A343-012ABE4CC1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1" cap="all" dirty="0">
                <a:ea typeface="+mj-lt"/>
                <a:cs typeface="+mj-lt"/>
              </a:rPr>
              <a:t>               CRYPTO AND DIVORCE:</a:t>
            </a:r>
            <a:br>
              <a:rPr lang="en-US" b="1" i="1" cap="all" dirty="0">
                <a:ea typeface="+mj-lt"/>
                <a:cs typeface="+mj-lt"/>
              </a:rPr>
            </a:br>
            <a:r>
              <a:rPr lang="en-US" b="1" i="1" cap="all" dirty="0">
                <a:ea typeface="+mj-lt"/>
                <a:cs typeface="+mj-lt"/>
              </a:rPr>
              <a:t>       GETTING ACCESS TO EVIDENCE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EBB661-1DBF-44EC-AEE2-B1117F5D2D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1800" dirty="0">
                <a:ea typeface="+mn-lt"/>
                <a:cs typeface="+mn-lt"/>
              </a:rPr>
              <a:t>Work with forensic expert to draft pleadings or enter stipulation with opposing party</a:t>
            </a:r>
          </a:p>
          <a:p>
            <a:pPr>
              <a:lnSpc>
                <a:spcPct val="100000"/>
              </a:lnSpc>
            </a:pPr>
            <a:r>
              <a:rPr lang="en-US" sz="1800" dirty="0">
                <a:ea typeface="+mn-lt"/>
                <a:cs typeface="+mn-lt"/>
              </a:rPr>
              <a:t>Agree to (or argue for) a </a:t>
            </a:r>
            <a:r>
              <a:rPr lang="en-US" sz="1800" dirty="0">
                <a:solidFill>
                  <a:srgbClr val="FF0000"/>
                </a:solidFill>
                <a:ea typeface="+mn-lt"/>
                <a:cs typeface="+mn-lt"/>
              </a:rPr>
              <a:t>protocol</a:t>
            </a:r>
            <a:r>
              <a:rPr lang="en-US" sz="1800" dirty="0">
                <a:ea typeface="+mn-lt"/>
                <a:cs typeface="+mn-lt"/>
              </a:rPr>
              <a:t>:</a:t>
            </a:r>
          </a:p>
          <a:p>
            <a:pPr lvl="1">
              <a:lnSpc>
                <a:spcPct val="100000"/>
              </a:lnSpc>
            </a:pPr>
            <a:r>
              <a:rPr lang="en-US" sz="1800" dirty="0">
                <a:ea typeface="+mn-lt"/>
                <a:cs typeface="+mn-lt"/>
              </a:rPr>
              <a:t>Time period </a:t>
            </a:r>
          </a:p>
          <a:p>
            <a:pPr lvl="1">
              <a:lnSpc>
                <a:spcPct val="100000"/>
              </a:lnSpc>
            </a:pPr>
            <a:r>
              <a:rPr lang="en-US" sz="1800" dirty="0">
                <a:ea typeface="+mn-lt"/>
                <a:cs typeface="+mn-lt"/>
              </a:rPr>
              <a:t>Search parameters (</a:t>
            </a:r>
            <a:r>
              <a:rPr lang="en-US" sz="1800" dirty="0" err="1">
                <a:ea typeface="+mn-lt"/>
                <a:cs typeface="+mn-lt"/>
              </a:rPr>
              <a:t>eg.</a:t>
            </a:r>
            <a:r>
              <a:rPr lang="en-US" sz="1800" dirty="0">
                <a:ea typeface="+mn-lt"/>
                <a:cs typeface="+mn-lt"/>
              </a:rPr>
              <a:t> Keywords, communications)</a:t>
            </a:r>
          </a:p>
          <a:p>
            <a:pPr lvl="1">
              <a:lnSpc>
                <a:spcPct val="100000"/>
              </a:lnSpc>
            </a:pPr>
            <a:r>
              <a:rPr lang="en-US" sz="1800" dirty="0">
                <a:ea typeface="+mn-lt"/>
                <a:cs typeface="+mn-lt"/>
              </a:rPr>
              <a:t>Forensic experts </a:t>
            </a:r>
          </a:p>
          <a:p>
            <a:pPr lvl="1">
              <a:lnSpc>
                <a:spcPct val="100000"/>
              </a:lnSpc>
            </a:pPr>
            <a:r>
              <a:rPr lang="en-US" sz="1800" dirty="0">
                <a:ea typeface="+mn-lt"/>
                <a:cs typeface="+mn-lt"/>
              </a:rPr>
              <a:t>Procedure to deal with privilege / irrelevant data (“You can’t just hand over the whole hard drive to the other side”)</a:t>
            </a:r>
          </a:p>
          <a:p>
            <a:endParaRPr lang="en-US" dirty="0">
              <a:cs typeface="Calibri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7158C1EA-8179-4216-8751-3381F54198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9595" y="4034118"/>
            <a:ext cx="2486025" cy="2548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84292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6716EF-B934-4C65-859E-5C942F1DF5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1" cap="all" dirty="0">
                <a:ea typeface="+mj-lt"/>
                <a:cs typeface="+mj-lt"/>
              </a:rPr>
              <a:t>GOING THROUGH THE EVIDENCE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6A9CE5-21E9-41C0-AB03-2A819D9BE0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00000"/>
              </a:lnSpc>
            </a:pPr>
            <a:r>
              <a:rPr lang="en-US" dirty="0">
                <a:ea typeface="+mn-lt"/>
                <a:cs typeface="+mn-lt"/>
              </a:rPr>
              <a:t>See if there is any indication of use or investment in cryptocurrency</a:t>
            </a:r>
          </a:p>
          <a:p>
            <a:pPr lvl="1">
              <a:lnSpc>
                <a:spcPct val="100000"/>
              </a:lnSpc>
            </a:pPr>
            <a:r>
              <a:rPr lang="en-US" dirty="0">
                <a:ea typeface="+mn-lt"/>
                <a:cs typeface="+mn-lt"/>
              </a:rPr>
              <a:t>Bank statements to wallet providers</a:t>
            </a:r>
          </a:p>
          <a:p>
            <a:pPr lvl="1">
              <a:lnSpc>
                <a:spcPct val="100000"/>
              </a:lnSpc>
            </a:pPr>
            <a:r>
              <a:rPr lang="en-US" dirty="0">
                <a:ea typeface="+mn-lt"/>
                <a:cs typeface="+mn-lt"/>
              </a:rPr>
              <a:t>Extract cell phone data, look for wallet apps</a:t>
            </a:r>
          </a:p>
          <a:p>
            <a:pPr lvl="1">
              <a:lnSpc>
                <a:spcPct val="100000"/>
              </a:lnSpc>
            </a:pPr>
            <a:r>
              <a:rPr lang="en-US" dirty="0">
                <a:ea typeface="+mn-lt"/>
                <a:cs typeface="+mn-lt"/>
              </a:rPr>
              <a:t>Get wallet ID and trace the Blockchain</a:t>
            </a:r>
          </a:p>
          <a:p>
            <a:pPr lvl="1">
              <a:lnSpc>
                <a:spcPct val="100000"/>
              </a:lnSpc>
            </a:pPr>
            <a:r>
              <a:rPr lang="en-US" dirty="0">
                <a:ea typeface="+mn-lt"/>
                <a:cs typeface="+mn-lt"/>
              </a:rPr>
              <a:t>Look for large flows in/out of wallet</a:t>
            </a:r>
          </a:p>
          <a:p>
            <a:pPr lvl="1">
              <a:lnSpc>
                <a:spcPct val="100000"/>
              </a:lnSpc>
            </a:pPr>
            <a:endParaRPr lang="en-US" dirty="0">
              <a:cs typeface="Calibri"/>
            </a:endParaRPr>
          </a:p>
        </p:txBody>
      </p:sp>
      <p:pic>
        <p:nvPicPr>
          <p:cNvPr id="4" name="Picture 4" descr="A picture containing building, person, outdoor&#10;&#10;Description automatically generated">
            <a:extLst>
              <a:ext uri="{FF2B5EF4-FFF2-40B4-BE49-F238E27FC236}">
                <a16:creationId xmlns:a16="http://schemas.microsoft.com/office/drawing/2014/main" id="{CC67AA61-D2BB-470E-83B5-821413DED8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0900" y="2971800"/>
            <a:ext cx="4504765" cy="2963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8351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67FFD9-25D2-477C-BCF3-D72BF6DB25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1" cap="all" dirty="0">
                <a:ea typeface="+mj-lt"/>
                <a:cs typeface="+mj-lt"/>
              </a:rPr>
              <a:t>                      FOLLOW THE MONEY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F94B7F-6562-4BFD-A376-758A2305D4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00000"/>
              </a:lnSpc>
            </a:pPr>
            <a:r>
              <a:rPr lang="en-US" dirty="0">
                <a:ea typeface="+mn-lt"/>
                <a:cs typeface="+mn-lt"/>
              </a:rPr>
              <a:t>Caveats- much easier said than done!</a:t>
            </a:r>
          </a:p>
          <a:p>
            <a:pPr lvl="1">
              <a:lnSpc>
                <a:spcPct val="100000"/>
              </a:lnSpc>
            </a:pPr>
            <a:r>
              <a:rPr lang="en-US" dirty="0">
                <a:ea typeface="+mn-lt"/>
                <a:cs typeface="+mn-lt"/>
              </a:rPr>
              <a:t>Blockchain Analysis (use a forensic expert!)</a:t>
            </a:r>
          </a:p>
          <a:p>
            <a:pPr lvl="1">
              <a:lnSpc>
                <a:spcPct val="100000"/>
              </a:lnSpc>
            </a:pPr>
            <a:r>
              <a:rPr lang="en-US" dirty="0">
                <a:ea typeface="+mn-lt"/>
                <a:cs typeface="+mn-lt"/>
              </a:rPr>
              <a:t>Accessing wallet: PINs, passwords, etc.</a:t>
            </a:r>
            <a:endParaRPr lang="en-US" dirty="0"/>
          </a:p>
          <a:p>
            <a:pPr lvl="1">
              <a:lnSpc>
                <a:spcPct val="100000"/>
              </a:lnSpc>
            </a:pPr>
            <a:r>
              <a:rPr lang="en-US" dirty="0">
                <a:ea typeface="+mn-lt"/>
                <a:cs typeface="+mn-lt"/>
              </a:rPr>
              <a:t>Disposable wallets: temporary credit cards</a:t>
            </a:r>
          </a:p>
          <a:p>
            <a:pPr lvl="1">
              <a:lnSpc>
                <a:spcPct val="100000"/>
              </a:lnSpc>
            </a:pPr>
            <a:endParaRPr lang="en-US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3040765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7EF0DED-DA2B-4E4F-A2DE-A66EA42352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894522"/>
          </a:xfrm>
        </p:spPr>
        <p:txBody>
          <a:bodyPr>
            <a:normAutofit/>
          </a:bodyPr>
          <a:lstStyle/>
          <a:p>
            <a:r>
              <a:rPr lang="en-US" sz="4000" b="1" dirty="0"/>
              <a:t>What is Tumbling</a:t>
            </a:r>
          </a:p>
        </p:txBody>
      </p:sp>
      <p:sp>
        <p:nvSpPr>
          <p:cNvPr id="7" name="AutoShape 2" descr="Image result for blockchain tumbling">
            <a:extLst>
              <a:ext uri="{FF2B5EF4-FFF2-40B4-BE49-F238E27FC236}">
                <a16:creationId xmlns:a16="http://schemas.microsoft.com/office/drawing/2014/main" id="{44EC2599-08CA-4A27-986C-53E576E62B7D}"/>
              </a:ext>
            </a:extLst>
          </p:cNvPr>
          <p:cNvSpPr>
            <a:spLocks noGrp="1" noChangeAspect="1" noChangeArrowheads="1"/>
          </p:cNvSpPr>
          <p:nvPr>
            <p:ph idx="1"/>
          </p:nvPr>
        </p:nvSpPr>
        <p:spPr bwMode="auto">
          <a:xfrm>
            <a:off x="5183188" y="987425"/>
            <a:ext cx="6286762" cy="4873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85000" lnSpcReduction="10000"/>
          </a:bodyPr>
          <a:lstStyle/>
          <a:p>
            <a:r>
              <a:rPr lang="en-US" dirty="0"/>
              <a:t>Cryptos are fungible</a:t>
            </a:r>
          </a:p>
          <a:p>
            <a:r>
              <a:rPr lang="en-US" dirty="0"/>
              <a:t>Coin tumbling platforms combine a bunch of transactions together putting grain in a silo where eventually everyone gets the value back while obfuscating the origin of the funds.</a:t>
            </a:r>
          </a:p>
          <a:p>
            <a:r>
              <a:rPr lang="en-US" dirty="0"/>
              <a:t>Sites include </a:t>
            </a:r>
            <a:r>
              <a:rPr lang="en-US" dirty="0" err="1"/>
              <a:t>Bitcoinlaundry</a:t>
            </a:r>
            <a:r>
              <a:rPr lang="en-US" dirty="0"/>
              <a:t>, </a:t>
            </a:r>
            <a:r>
              <a:rPr lang="en-US" dirty="0" err="1"/>
              <a:t>Bitmix</a:t>
            </a:r>
            <a:r>
              <a:rPr lang="en-US" dirty="0"/>
              <a:t>, </a:t>
            </a:r>
            <a:r>
              <a:rPr lang="en-US" dirty="0" err="1"/>
              <a:t>Bitlaundry</a:t>
            </a:r>
            <a:r>
              <a:rPr lang="en-US" dirty="0"/>
              <a:t>, </a:t>
            </a:r>
          </a:p>
          <a:p>
            <a:r>
              <a:rPr lang="en-US" dirty="0" err="1"/>
              <a:t>Monero</a:t>
            </a:r>
            <a:r>
              <a:rPr lang="en-US" dirty="0"/>
              <a:t>-  without tumbling services due to its privacy centric design, utilizing </a:t>
            </a:r>
            <a:r>
              <a:rPr lang="en-US" dirty="0">
                <a:hlinkClick r:id="rId2" tooltip="Ring signature"/>
              </a:rPr>
              <a:t>ring signatures</a:t>
            </a:r>
            <a:r>
              <a:rPr lang="en-US" dirty="0"/>
              <a:t> to keep the entire blockchain secure and untraceable.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2F63326-BD01-4D3F-A65E-BD9E3F798A05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0FDECF3-34DE-4221-8069-A772C5C122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925" y="1351722"/>
            <a:ext cx="4356100" cy="570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09795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630B1D-2605-49D0-B6AE-A5AD87F3D9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Calibri Light"/>
              </a:rPr>
              <a:t>                     Non-fungible tokens (NFT’s)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77C3CA-488A-41B0-9EC3-74C769795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US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“Non-fungible tokens (NFTs) are unique, digital items with blockchain-managed ownership. Examples include collectibles, game items, digital art, event tickets, domain names, and even ownership records for physical assets.” 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“The NFT Bible”. 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See </a:t>
            </a:r>
            <a:r>
              <a:rPr lang="en-US" sz="1800" u="none" strike="noStrike" dirty="0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https://opensea.io/blog/guides/non-fungible-tokens/</a:t>
            </a:r>
            <a:endParaRPr lang="en-US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en-US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“unforgeable digital certificates”</a:t>
            </a:r>
          </a:p>
          <a:p>
            <a:r>
              <a:rPr lang="en-US" dirty="0">
                <a:latin typeface="Times New Roman" panose="02020603050405020304" pitchFamily="18" charset="0"/>
                <a:cs typeface="Calibri"/>
              </a:rPr>
              <a:t>  </a:t>
            </a:r>
            <a:r>
              <a:rPr lang="en-US" i="1" dirty="0">
                <a:latin typeface="Times New Roman" panose="02020603050405020304" pitchFamily="18" charset="0"/>
                <a:cs typeface="Calibri"/>
              </a:rPr>
              <a:t>Why Lawyers Should Care about NFT’s</a:t>
            </a:r>
            <a:r>
              <a:rPr lang="en-US" dirty="0">
                <a:latin typeface="Times New Roman" panose="02020603050405020304" pitchFamily="18" charset="0"/>
                <a:cs typeface="Calibri"/>
              </a:rPr>
              <a:t>, Patrick Wright, Esq., Dallas TX (AAML Fellow) (excellent reference article)</a:t>
            </a:r>
          </a:p>
          <a:p>
            <a:r>
              <a:rPr lang="en-US" dirty="0">
                <a:latin typeface="Times New Roman" panose="02020603050405020304" pitchFamily="18" charset="0"/>
                <a:cs typeface="Calibri"/>
              </a:rPr>
              <a:t>These are assets for purposes of divorce. </a:t>
            </a:r>
          </a:p>
          <a:p>
            <a:r>
              <a:rPr lang="en-US" dirty="0">
                <a:latin typeface="Times New Roman" panose="02020603050405020304" pitchFamily="18" charset="0"/>
                <a:cs typeface="Calibri"/>
              </a:rPr>
              <a:t>They are NON-fungible and unique (compare to Bitcoin – which is fungible)</a:t>
            </a:r>
          </a:p>
          <a:p>
            <a:endParaRPr lang="en-US" dirty="0">
              <a:latin typeface="Times New Roman" panose="02020603050405020304" pitchFamily="18" charset="0"/>
              <a:cs typeface="Calibri"/>
            </a:endParaRPr>
          </a:p>
          <a:p>
            <a:endParaRPr lang="en-US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3053888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630B1D-2605-49D0-B6AE-A5AD87F3D9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Calibri Light"/>
              </a:rPr>
              <a:t>                                 NFT - art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77C3CA-488A-41B0-9EC3-74C769795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7371" y="1825625"/>
            <a:ext cx="11714629" cy="494496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Art --- </a:t>
            </a:r>
            <a:r>
              <a:rPr lang="en-US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Beeple</a:t>
            </a:r>
            <a:r>
              <a:rPr lang="en-US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– sold NFT for almost $70,000,000 in March 2021</a:t>
            </a:r>
          </a:p>
          <a:p>
            <a:r>
              <a:rPr lang="en-US" sz="2000" dirty="0">
                <a:cs typeface="Calibri"/>
              </a:rPr>
              <a:t>https://www.beeple-crap.com/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786DC5A-D1C7-442A-BCFC-CE1099D7F9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531" y="2741146"/>
            <a:ext cx="3312564" cy="375172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D9D4744-6CD7-48C6-A96A-9414B9857C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0764" y="2741146"/>
            <a:ext cx="3312565" cy="375172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CA6692B-2301-4299-A754-143FFA4247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6868" y="2610224"/>
            <a:ext cx="4482423" cy="3882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7718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Freeform: Shape 142">
            <a:extLst>
              <a:ext uri="{FF2B5EF4-FFF2-40B4-BE49-F238E27FC236}">
                <a16:creationId xmlns:a16="http://schemas.microsoft.com/office/drawing/2014/main" id="{1DB7C82F-AB7E-4F0C-B829-FA1B9C41518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5" name="Freeform: Shape 144">
            <a:extLst>
              <a:ext uri="{FF2B5EF4-FFF2-40B4-BE49-F238E27FC236}">
                <a16:creationId xmlns:a16="http://schemas.microsoft.com/office/drawing/2014/main" id="{F55FFF17-D3D5-4F58-BA56-54EA901CE038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24154" cy="6858000"/>
          </a:xfrm>
          <a:custGeom>
            <a:avLst/>
            <a:gdLst>
              <a:gd name="connsiteX0" fmla="*/ 0 w 6024154"/>
              <a:gd name="connsiteY0" fmla="*/ 0 h 6858000"/>
              <a:gd name="connsiteX1" fmla="*/ 5953780 w 6024154"/>
              <a:gd name="connsiteY1" fmla="*/ 0 h 6858000"/>
              <a:gd name="connsiteX2" fmla="*/ 5989880 w 6024154"/>
              <a:gd name="connsiteY2" fmla="*/ 284091 h 6858000"/>
              <a:gd name="connsiteX3" fmla="*/ 6024154 w 6024154"/>
              <a:gd name="connsiteY3" fmla="*/ 962844 h 6858000"/>
              <a:gd name="connsiteX4" fmla="*/ 2549934 w 6024154"/>
              <a:gd name="connsiteY4" fmla="*/ 6800152 h 6858000"/>
              <a:gd name="connsiteX5" fmla="*/ 2436987 w 6024154"/>
              <a:gd name="connsiteY5" fmla="*/ 6858000 h 6858000"/>
              <a:gd name="connsiteX6" fmla="*/ 0 w 602415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58" name="Picture 10" descr="A close up of a fruit&#10;&#10;Description generated with high confidence">
            <a:extLst>
              <a:ext uri="{FF2B5EF4-FFF2-40B4-BE49-F238E27FC236}">
                <a16:creationId xmlns:a16="http://schemas.microsoft.com/office/drawing/2014/main" id="{C9C3C0F4-AA6B-4A3D-83BB-9F237569EF44}"/>
              </a:ext>
            </a:extLst>
          </p:cNvPr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28827" y="1884535"/>
            <a:ext cx="4448774" cy="3336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2774E37-A079-401F-BE19-4A692CD8A6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3" y="1409700"/>
            <a:ext cx="4152900" cy="280987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b="1" kern="1200">
                <a:solidFill>
                  <a:schemeClr val="bg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COWRIE SHELLS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2D2DC1-1DD4-4B24-B2FF-7AFD6B00BA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04672" y="4219575"/>
            <a:ext cx="3348228" cy="92849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000" kern="1200">
                <a:solidFill>
                  <a:schemeClr val="bg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rPr>
              <a:t>First used as currency in China 3000 years ago.</a:t>
            </a:r>
          </a:p>
        </p:txBody>
      </p:sp>
    </p:spTree>
    <p:extLst>
      <p:ext uri="{BB962C8B-B14F-4D97-AF65-F5344CB8AC3E}">
        <p14:creationId xmlns:p14="http://schemas.microsoft.com/office/powerpoint/2010/main" val="27176971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630B1D-2605-49D0-B6AE-A5AD87F3D9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Calibri Light"/>
              </a:rPr>
              <a:t>                     NFT – “NBA Moments”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77C3CA-488A-41B0-9EC3-74C769795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Calibri"/>
                <a:hlinkClick r:id="rId2"/>
              </a:rPr>
              <a:t>https://nbatopshot.com/</a:t>
            </a:r>
            <a:endParaRPr lang="en-US" dirty="0">
              <a:latin typeface="Times New Roman" panose="02020603050405020304" pitchFamily="18" charset="0"/>
              <a:cs typeface="Calibri"/>
            </a:endParaRPr>
          </a:p>
          <a:p>
            <a:r>
              <a:rPr lang="en-US" dirty="0">
                <a:cs typeface="Calibri"/>
              </a:rPr>
              <a:t>Digital basketball highlights (video)</a:t>
            </a:r>
          </a:p>
          <a:p>
            <a:r>
              <a:rPr lang="en-US" dirty="0">
                <a:cs typeface="Calibri"/>
              </a:rPr>
              <a:t>LeBron James highlight sold for $200,000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9CF425F-29E0-4779-9DDC-9FFB89D5DB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6094" y="3462165"/>
            <a:ext cx="6212541" cy="3007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59765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630B1D-2605-49D0-B6AE-A5AD87F3D9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8882" y="217208"/>
            <a:ext cx="10515600" cy="1325563"/>
          </a:xfrm>
        </p:spPr>
        <p:txBody>
          <a:bodyPr/>
          <a:lstStyle/>
          <a:p>
            <a:r>
              <a:rPr lang="en-US" dirty="0">
                <a:cs typeface="Calibri Light"/>
              </a:rPr>
              <a:t>                     Sell a tweet as NFT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77C3CA-488A-41B0-9EC3-74C769795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15489"/>
            <a:ext cx="10515600" cy="511772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Calibri"/>
              </a:rPr>
              <a:t>Jack Dorsey, Twitter founder, sold his first tweet as an NFT for over $2.9m. (</a:t>
            </a:r>
            <a:r>
              <a:rPr lang="en-US" dirty="0">
                <a:latin typeface="Times New Roman" panose="02020603050405020304" pitchFamily="18" charset="0"/>
                <a:cs typeface="Calibri"/>
                <a:hlinkClick r:id="rId2"/>
              </a:rPr>
              <a:t>https://v.cent.co/</a:t>
            </a:r>
            <a:r>
              <a:rPr lang="en-US" dirty="0">
                <a:latin typeface="Times New Roman" panose="02020603050405020304" pitchFamily="18" charset="0"/>
                <a:cs typeface="Calibri"/>
              </a:rPr>
              <a:t> is website that trades in tweets as NFT’s)</a:t>
            </a:r>
          </a:p>
          <a:p>
            <a:pPr marL="0" indent="0">
              <a:buNone/>
            </a:pPr>
            <a:endParaRPr lang="en-US" dirty="0">
              <a:latin typeface="Times New Roman" panose="02020603050405020304" pitchFamily="18" charset="0"/>
              <a:cs typeface="Calibri"/>
            </a:endParaRPr>
          </a:p>
          <a:p>
            <a:endParaRPr lang="en-US" dirty="0">
              <a:cs typeface="Calibri"/>
            </a:endParaRPr>
          </a:p>
        </p:txBody>
      </p:sp>
      <p:pic>
        <p:nvPicPr>
          <p:cNvPr id="5" name="Picture 4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1119ED4F-59F5-4148-821A-46A693212A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4188" y="2291387"/>
            <a:ext cx="5204013" cy="4140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22754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139B12-47DE-405F-86DE-5267D80745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7200" b="1" i="1" dirty="0" err="1"/>
              <a:t>Fini</a:t>
            </a:r>
            <a:r>
              <a:rPr lang="en-US" sz="7200" b="1" i="1" dirty="0"/>
              <a:t>!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54F828D4-8B4F-40B4-A90E-3992848359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8087" y="2548731"/>
            <a:ext cx="4695825" cy="2905125"/>
          </a:xfrm>
        </p:spPr>
      </p:pic>
    </p:spTree>
    <p:extLst>
      <p:ext uri="{BB962C8B-B14F-4D97-AF65-F5344CB8AC3E}">
        <p14:creationId xmlns:p14="http://schemas.microsoft.com/office/powerpoint/2010/main" val="14423650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Rectangle 74">
            <a:extLst>
              <a:ext uri="{FF2B5EF4-FFF2-40B4-BE49-F238E27FC236}">
                <a16:creationId xmlns:a16="http://schemas.microsoft.com/office/drawing/2014/main" id="{9A0576B0-CD8C-4661-95C8-A9F2CE7CDDB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467712" y="-3324"/>
            <a:ext cx="4724288" cy="6861324"/>
          </a:xfrm>
          <a:prstGeom prst="rect">
            <a:avLst/>
          </a:prstGeom>
          <a:solidFill>
            <a:schemeClr val="tx1"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Freeform: Shape 76">
            <a:extLst>
              <a:ext uri="{FF2B5EF4-FFF2-40B4-BE49-F238E27FC236}">
                <a16:creationId xmlns:a16="http://schemas.microsoft.com/office/drawing/2014/main" id="{3FF60E2B-3919-423C-B1FF-56CDE6681165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467712" y="0"/>
            <a:ext cx="4319042" cy="6858000"/>
          </a:xfrm>
          <a:custGeom>
            <a:avLst/>
            <a:gdLst>
              <a:gd name="connsiteX0" fmla="*/ 0 w 4319042"/>
              <a:gd name="connsiteY0" fmla="*/ 0 h 6858000"/>
              <a:gd name="connsiteX1" fmla="*/ 1142888 w 4319042"/>
              <a:gd name="connsiteY1" fmla="*/ 0 h 6858000"/>
              <a:gd name="connsiteX2" fmla="*/ 4319042 w 4319042"/>
              <a:gd name="connsiteY2" fmla="*/ 6858000 h 6858000"/>
              <a:gd name="connsiteX3" fmla="*/ 0 w 431904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19042" h="6858000">
                <a:moveTo>
                  <a:pt x="0" y="0"/>
                </a:moveTo>
                <a:lnTo>
                  <a:pt x="1142888" y="0"/>
                </a:lnTo>
                <a:lnTo>
                  <a:pt x="431904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078" name="Picture 6">
            <a:extLst>
              <a:ext uri="{FF2B5EF4-FFF2-40B4-BE49-F238E27FC236}">
                <a16:creationId xmlns:a16="http://schemas.microsoft.com/office/drawing/2014/main" id="{2CBBD5BA-0F98-418A-9C80-6485B33CD794}"/>
              </a:ext>
            </a:extLst>
          </p:cNvPr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3466" y="731519"/>
            <a:ext cx="6568171" cy="5514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67527E0-7F11-4700-95A7-FFDC9F7A16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2550" y="1122363"/>
            <a:ext cx="3308130" cy="2387600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60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PRECIOUS METALS &amp; GEMS</a:t>
            </a:r>
          </a:p>
        </p:txBody>
      </p:sp>
    </p:spTree>
    <p:extLst>
      <p:ext uri="{BB962C8B-B14F-4D97-AF65-F5344CB8AC3E}">
        <p14:creationId xmlns:p14="http://schemas.microsoft.com/office/powerpoint/2010/main" val="26760209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Rectangle 136">
            <a:extLst>
              <a:ext uri="{FF2B5EF4-FFF2-40B4-BE49-F238E27FC236}">
                <a16:creationId xmlns:a16="http://schemas.microsoft.com/office/drawing/2014/main" id="{047C8CCB-F95D-4249-92DD-651249D3535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00" name="Picture 4" descr="Image result for ANCIENT COINS">
            <a:extLst>
              <a:ext uri="{FF2B5EF4-FFF2-40B4-BE49-F238E27FC236}">
                <a16:creationId xmlns:a16="http://schemas.microsoft.com/office/drawing/2014/main" id="{C745EC6F-D4BF-4897-AB87-1EE49A704D81}"/>
              </a:ext>
            </a:extLst>
          </p:cNvPr>
          <p:cNvPicPr>
            <a:picLocks noGrp="1" noChangeAspect="1" noChangeArrowheads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392434" y="492369"/>
            <a:ext cx="8269683" cy="5781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989C6E8-187F-42B1-ABE9-29C5546893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174625" cmpd="thinThick">
            <a:solidFill>
              <a:schemeClr val="tx1">
                <a:lumMod val="85000"/>
                <a:lumOff val="15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6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EARLY COINS</a:t>
            </a:r>
          </a:p>
        </p:txBody>
      </p:sp>
    </p:spTree>
    <p:extLst>
      <p:ext uri="{BB962C8B-B14F-4D97-AF65-F5344CB8AC3E}">
        <p14:creationId xmlns:p14="http://schemas.microsoft.com/office/powerpoint/2010/main" val="2696995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D70B121-56F4-4848-B38B-182089D909F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tx1">
              <a:alpha val="8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D72A2C9-F3CA-4216-8BAD-FA4C970C3C4E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2057400"/>
            <a:ext cx="0" cy="27432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666D3728-EADB-4EDA-A9AF-392562CE50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63877"/>
            <a:ext cx="3494362" cy="4930246"/>
          </a:xfrm>
        </p:spPr>
        <p:txBody>
          <a:bodyPr>
            <a:normAutofit/>
          </a:bodyPr>
          <a:lstStyle/>
          <a:p>
            <a:pPr algn="ctr"/>
            <a:r>
              <a:rPr lang="en-US" sz="5400" b="1" dirty="0">
                <a:solidFill>
                  <a:schemeClr val="accent1"/>
                </a:solidFill>
              </a:rPr>
              <a:t>FIAT CURRENCY</a:t>
            </a:r>
            <a:r>
              <a:rPr lang="en-US" dirty="0">
                <a:solidFill>
                  <a:schemeClr val="accent1"/>
                </a:solidFill>
              </a:rPr>
              <a:t>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D73D42-62D6-442A-812F-50574E71E1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6031" y="963877"/>
            <a:ext cx="6377769" cy="4930246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3600" b="1" dirty="0"/>
              <a:t>Currency that a government has declared to be legal tender, but it is not backed by a physical commodity. The value of fiat money is derived from the relationship between supply and demand rather than the value of the material that the money is made of.</a:t>
            </a:r>
          </a:p>
        </p:txBody>
      </p:sp>
    </p:spTree>
    <p:extLst>
      <p:ext uri="{BB962C8B-B14F-4D97-AF65-F5344CB8AC3E}">
        <p14:creationId xmlns:p14="http://schemas.microsoft.com/office/powerpoint/2010/main" val="269457630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2531</TotalTime>
  <Words>2444</Words>
  <Application>Microsoft Office PowerPoint</Application>
  <PresentationFormat>Widescreen</PresentationFormat>
  <Paragraphs>244</Paragraphs>
  <Slides>62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62</vt:i4>
      </vt:variant>
    </vt:vector>
  </HeadingPairs>
  <TitlesOfParts>
    <vt:vector size="69" baseType="lpstr">
      <vt:lpstr>Arial</vt:lpstr>
      <vt:lpstr>Calibri</vt:lpstr>
      <vt:lpstr>Calibri Light</vt:lpstr>
      <vt:lpstr>Gill Sans MT</vt:lpstr>
      <vt:lpstr>Times New Roman</vt:lpstr>
      <vt:lpstr>TimesTen</vt:lpstr>
      <vt:lpstr>Office Theme</vt:lpstr>
      <vt:lpstr>DIGITAL CURRENCY (AND NFT’s): MORE MONEY, MORE PROBLEMS    AAML – Ohio Chapter October 11, 2021</vt:lpstr>
      <vt:lpstr>OVERVIEW</vt:lpstr>
      <vt:lpstr>Critical Concepts in the Evolution of Currency</vt:lpstr>
      <vt:lpstr>IN THE BEGINNING THERE WAS BARTER</vt:lpstr>
      <vt:lpstr>CHARACTERISTICS OF CURRENCY</vt:lpstr>
      <vt:lpstr>COWRIE SHELLS</vt:lpstr>
      <vt:lpstr>PRECIOUS METALS &amp; GEMS</vt:lpstr>
      <vt:lpstr>EARLY COINS</vt:lpstr>
      <vt:lpstr>FIAT CURRENCY </vt:lpstr>
      <vt:lpstr>ANCIENT CHINESE PAPER CURRENCY</vt:lpstr>
      <vt:lpstr>CREDIT CARDS</vt:lpstr>
      <vt:lpstr>THE FUTURE IS HERE!</vt:lpstr>
      <vt:lpstr>BASIS OF VALUE</vt:lpstr>
      <vt:lpstr>  BITCOIN IS BORN  </vt:lpstr>
      <vt:lpstr>                         WHY CARE?</vt:lpstr>
      <vt:lpstr>CRYPTOCURRENCIES BEYOND BITCOIN </vt:lpstr>
      <vt:lpstr>UNDERSTANDING BITCOIN + CRYPTO </vt:lpstr>
      <vt:lpstr>DO CRYPTOS HAVE ALL THE “CHARACTERISTICS OF CURRENCY”?</vt:lpstr>
      <vt:lpstr>THE DOUBLE SPEND PROBLEM </vt:lpstr>
      <vt:lpstr>DOUBLE-SPEND FIXED</vt:lpstr>
      <vt:lpstr>          THE DOUBLE SPEND PROBLEM</vt:lpstr>
      <vt:lpstr>WHAT IS A DISTRIBUTED LEDGER?</vt:lpstr>
      <vt:lpstr>PowerPoint Presentation</vt:lpstr>
      <vt:lpstr>BLOCKCHAIN </vt:lpstr>
      <vt:lpstr>What is a Block?</vt:lpstr>
      <vt:lpstr>What is Blockchain Technology?</vt:lpstr>
      <vt:lpstr>WHAT IS DECENTRALIZATION</vt:lpstr>
      <vt:lpstr>PowerPoint Presentation</vt:lpstr>
      <vt:lpstr>OBTAINING BITCOIN </vt:lpstr>
      <vt:lpstr>Mining</vt:lpstr>
      <vt:lpstr>      BITCOIN MINING WAR ROOM</vt:lpstr>
      <vt:lpstr>CRYPTOCURRENCY TRANSACTIONS</vt:lpstr>
      <vt:lpstr>               COINBASE SCREENSHOTS</vt:lpstr>
      <vt:lpstr>WHAT IS A PUBLIC ADDRESS?</vt:lpstr>
      <vt:lpstr>WHAT IS A PRIVATE ADDRESS? </vt:lpstr>
      <vt:lpstr>               COINBASE --- SUBPOENA</vt:lpstr>
      <vt:lpstr> BUYING / SELLING ANONYMOUSLY </vt:lpstr>
      <vt:lpstr>                        BUYING / SELLING                          ANONYMOUSLY</vt:lpstr>
      <vt:lpstr>E-WALLETS AND COLD STORAGE</vt:lpstr>
      <vt:lpstr>   STORING BITCOIN / CRYPTO     IN MOBILE WALLET APP</vt:lpstr>
      <vt:lpstr>                       HARD WALLETS</vt:lpstr>
      <vt:lpstr>                           COLD STORAGE</vt:lpstr>
      <vt:lpstr>PowerPoint Presentation</vt:lpstr>
      <vt:lpstr>DIVORCE ISSUES</vt:lpstr>
      <vt:lpstr>CRYPTO AND DIVORCE </vt:lpstr>
      <vt:lpstr>                              DISSIPATION?</vt:lpstr>
      <vt:lpstr>TAXATION OF BITCOIN AND CRYPTO </vt:lpstr>
      <vt:lpstr>       TAXATION OF BITCOIN AND CRYPTO         -- IRS REPORTING REQUIREMENTS--</vt:lpstr>
      <vt:lpstr> CRYPTO AND DIVORCE: PRESERVATION LETTER </vt:lpstr>
      <vt:lpstr> CRYPTO AND DIVORCE: PRESERVATION LETTER </vt:lpstr>
      <vt:lpstr> CRYPTO: Normal discovery rules still apply </vt:lpstr>
      <vt:lpstr>                    PROTECTIVE ORDERS </vt:lpstr>
      <vt:lpstr>    CRYPTO AND DIVORCE: WRITTEN DISCOVERY  Interrogatories, Requests for Documents – we can send samples</vt:lpstr>
      <vt:lpstr>               CRYPTO AND DIVORCE:        GETTING ACCESS TO EVIDENCE</vt:lpstr>
      <vt:lpstr>GOING THROUGH THE EVIDENCE</vt:lpstr>
      <vt:lpstr>                      FOLLOW THE MONEY</vt:lpstr>
      <vt:lpstr>What is Tumbling</vt:lpstr>
      <vt:lpstr>                     Non-fungible tokens (NFT’s)</vt:lpstr>
      <vt:lpstr>                                 NFT - art</vt:lpstr>
      <vt:lpstr>                     NFT – “NBA Moments”</vt:lpstr>
      <vt:lpstr>                     Sell a tweet as NFT</vt:lpstr>
      <vt:lpstr>Fini!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Bitcoin?  Blockchain?  Cryptocurrency?</dc:title>
  <dc:creator>Richard West</dc:creator>
  <cp:lastModifiedBy>Jon Fields</cp:lastModifiedBy>
  <cp:revision>391</cp:revision>
  <dcterms:created xsi:type="dcterms:W3CDTF">2018-02-10T15:07:50Z</dcterms:created>
  <dcterms:modified xsi:type="dcterms:W3CDTF">2021-09-21T21:37:37Z</dcterms:modified>
</cp:coreProperties>
</file>